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senterra\Desktop\risulta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senterra\Desktop\risulta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senterra\Desktop\risulta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senterra\Desktop\risultat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200" dirty="0"/>
              <a:t>Ambiente 1</a:t>
            </a:r>
          </a:p>
        </c:rich>
      </c:tx>
      <c:layout>
        <c:manualLayout>
          <c:xMode val="edge"/>
          <c:yMode val="edge"/>
          <c:x val="0.39670087719298336"/>
          <c:y val="3.6272232320921839E-2"/>
        </c:manualLayout>
      </c:layout>
    </c:title>
    <c:plotArea>
      <c:layout>
        <c:manualLayout>
          <c:layoutTarget val="inner"/>
          <c:xMode val="edge"/>
          <c:yMode val="edge"/>
          <c:x val="0.19169152046783641"/>
          <c:y val="0.1145955879775598"/>
          <c:w val="0.72661257309941563"/>
          <c:h val="0.68174945883750904"/>
        </c:manualLayout>
      </c:layout>
      <c:lineChart>
        <c:grouping val="standard"/>
        <c:ser>
          <c:idx val="1"/>
          <c:order val="0"/>
          <c:tx>
            <c:strRef>
              <c:f>'Studio 1'!$B$7</c:f>
              <c:strCache>
                <c:ptCount val="1"/>
                <c:pt idx="0">
                  <c:v>Solaio grezzo - L'nw 88 dB</c:v>
                </c:pt>
              </c:strCache>
            </c:strRef>
          </c:tx>
          <c:marker>
            <c:symbol val="none"/>
          </c:marker>
          <c:cat>
            <c:numRef>
              <c:f>'Studio 1'!$H$6:$W$6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1'!$H$7:$W$7</c:f>
              <c:numCache>
                <c:formatCode>General</c:formatCode>
                <c:ptCount val="16"/>
                <c:pt idx="0">
                  <c:v>65.400000000000006</c:v>
                </c:pt>
                <c:pt idx="1">
                  <c:v>67.7</c:v>
                </c:pt>
                <c:pt idx="2">
                  <c:v>70.099999999999994</c:v>
                </c:pt>
                <c:pt idx="3">
                  <c:v>70.8</c:v>
                </c:pt>
                <c:pt idx="4">
                  <c:v>71.5</c:v>
                </c:pt>
                <c:pt idx="5">
                  <c:v>71.3</c:v>
                </c:pt>
                <c:pt idx="6">
                  <c:v>72.099999999999994</c:v>
                </c:pt>
                <c:pt idx="7">
                  <c:v>74.900000000000006</c:v>
                </c:pt>
                <c:pt idx="8">
                  <c:v>75.599999999999994</c:v>
                </c:pt>
                <c:pt idx="9">
                  <c:v>76.2</c:v>
                </c:pt>
                <c:pt idx="10">
                  <c:v>76.8</c:v>
                </c:pt>
                <c:pt idx="11">
                  <c:v>77.099999999999994</c:v>
                </c:pt>
                <c:pt idx="12">
                  <c:v>79</c:v>
                </c:pt>
                <c:pt idx="13">
                  <c:v>80</c:v>
                </c:pt>
                <c:pt idx="14">
                  <c:v>82.5</c:v>
                </c:pt>
                <c:pt idx="15">
                  <c:v>84.7</c:v>
                </c:pt>
              </c:numCache>
            </c:numRef>
          </c:val>
        </c:ser>
        <c:ser>
          <c:idx val="2"/>
          <c:order val="1"/>
          <c:tx>
            <c:strRef>
              <c:f>'Studio 1'!$B$8</c:f>
              <c:strCache>
                <c:ptCount val="1"/>
                <c:pt idx="0">
                  <c:v>Solaio senza pavimento - L'nw 55 dB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'Studio 1'!$H$6:$W$6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1'!$H$8:$W$8</c:f>
              <c:numCache>
                <c:formatCode>General</c:formatCode>
                <c:ptCount val="16"/>
                <c:pt idx="0">
                  <c:v>63.7</c:v>
                </c:pt>
                <c:pt idx="1">
                  <c:v>61.6</c:v>
                </c:pt>
                <c:pt idx="2">
                  <c:v>59.9</c:v>
                </c:pt>
                <c:pt idx="3">
                  <c:v>60.6</c:v>
                </c:pt>
                <c:pt idx="4">
                  <c:v>56.4</c:v>
                </c:pt>
                <c:pt idx="5">
                  <c:v>52.6</c:v>
                </c:pt>
                <c:pt idx="6">
                  <c:v>53.1</c:v>
                </c:pt>
                <c:pt idx="7">
                  <c:v>51.7</c:v>
                </c:pt>
                <c:pt idx="8">
                  <c:v>52.4</c:v>
                </c:pt>
                <c:pt idx="9">
                  <c:v>51.3</c:v>
                </c:pt>
                <c:pt idx="10">
                  <c:v>49.5</c:v>
                </c:pt>
                <c:pt idx="11">
                  <c:v>48.3</c:v>
                </c:pt>
                <c:pt idx="12">
                  <c:v>47</c:v>
                </c:pt>
                <c:pt idx="13">
                  <c:v>45.7</c:v>
                </c:pt>
                <c:pt idx="14">
                  <c:v>43</c:v>
                </c:pt>
                <c:pt idx="15">
                  <c:v>40.800000000000004</c:v>
                </c:pt>
              </c:numCache>
            </c:numRef>
          </c:val>
        </c:ser>
        <c:ser>
          <c:idx val="3"/>
          <c:order val="2"/>
          <c:tx>
            <c:strRef>
              <c:f>'Studio 1'!$B$9</c:f>
              <c:strCache>
                <c:ptCount val="1"/>
                <c:pt idx="0">
                  <c:v>Solaio con pavimento - L'nw 52 dB</c:v>
                </c:pt>
              </c:strCache>
            </c:strRef>
          </c:tx>
          <c:marker>
            <c:symbol val="none"/>
          </c:marker>
          <c:cat>
            <c:numRef>
              <c:f>'Studio 1'!$H$6:$W$6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1'!$H$9:$W$9</c:f>
              <c:numCache>
                <c:formatCode>General</c:formatCode>
                <c:ptCount val="16"/>
                <c:pt idx="0">
                  <c:v>64.5</c:v>
                </c:pt>
                <c:pt idx="1">
                  <c:v>62.1</c:v>
                </c:pt>
                <c:pt idx="2">
                  <c:v>58.9</c:v>
                </c:pt>
                <c:pt idx="3">
                  <c:v>58</c:v>
                </c:pt>
                <c:pt idx="4">
                  <c:v>54.2</c:v>
                </c:pt>
                <c:pt idx="5">
                  <c:v>50.7</c:v>
                </c:pt>
                <c:pt idx="6">
                  <c:v>50.4</c:v>
                </c:pt>
                <c:pt idx="7">
                  <c:v>49.4</c:v>
                </c:pt>
                <c:pt idx="8">
                  <c:v>44.7</c:v>
                </c:pt>
                <c:pt idx="9">
                  <c:v>40.4</c:v>
                </c:pt>
                <c:pt idx="10">
                  <c:v>36.300000000000004</c:v>
                </c:pt>
                <c:pt idx="11">
                  <c:v>32.4</c:v>
                </c:pt>
                <c:pt idx="12">
                  <c:v>29.2</c:v>
                </c:pt>
                <c:pt idx="13">
                  <c:v>26</c:v>
                </c:pt>
                <c:pt idx="14">
                  <c:v>25.8</c:v>
                </c:pt>
                <c:pt idx="15">
                  <c:v>23.9</c:v>
                </c:pt>
              </c:numCache>
            </c:numRef>
          </c:val>
        </c:ser>
        <c:ser>
          <c:idx val="4"/>
          <c:order val="3"/>
          <c:tx>
            <c:strRef>
              <c:f>'Studio 1'!$B$10</c:f>
              <c:strCache>
                <c:ptCount val="1"/>
                <c:pt idx="0">
                  <c:v>Pavimento con battiscopa - L'nw 53 dB</c:v>
                </c:pt>
              </c:strCache>
            </c:strRef>
          </c:tx>
          <c:marker>
            <c:symbol val="none"/>
          </c:marker>
          <c:cat>
            <c:numRef>
              <c:f>'Studio 1'!$H$6:$W$6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1'!$H$10:$W$10</c:f>
              <c:numCache>
                <c:formatCode>General</c:formatCode>
                <c:ptCount val="16"/>
                <c:pt idx="0">
                  <c:v>65.099999999999994</c:v>
                </c:pt>
                <c:pt idx="1">
                  <c:v>64.2</c:v>
                </c:pt>
                <c:pt idx="2">
                  <c:v>62</c:v>
                </c:pt>
                <c:pt idx="3">
                  <c:v>60.1</c:v>
                </c:pt>
                <c:pt idx="4">
                  <c:v>54.4</c:v>
                </c:pt>
                <c:pt idx="5">
                  <c:v>50.8</c:v>
                </c:pt>
                <c:pt idx="6">
                  <c:v>51.3</c:v>
                </c:pt>
                <c:pt idx="7">
                  <c:v>48.6</c:v>
                </c:pt>
                <c:pt idx="8">
                  <c:v>46.9</c:v>
                </c:pt>
                <c:pt idx="9">
                  <c:v>42.7</c:v>
                </c:pt>
                <c:pt idx="10">
                  <c:v>39.200000000000003</c:v>
                </c:pt>
                <c:pt idx="11">
                  <c:v>35.800000000000004</c:v>
                </c:pt>
                <c:pt idx="12">
                  <c:v>33.6</c:v>
                </c:pt>
                <c:pt idx="13">
                  <c:v>31.2</c:v>
                </c:pt>
                <c:pt idx="14">
                  <c:v>29.9</c:v>
                </c:pt>
                <c:pt idx="15">
                  <c:v>27.4</c:v>
                </c:pt>
              </c:numCache>
            </c:numRef>
          </c:val>
        </c:ser>
        <c:ser>
          <c:idx val="0"/>
          <c:order val="4"/>
          <c:tx>
            <c:strRef>
              <c:f>'Studio 1'!$G$14</c:f>
              <c:strCache>
                <c:ptCount val="1"/>
                <c:pt idx="0">
                  <c:v>UNI 717-2 Solaio grezzo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'Studio 1'!$H$14:$W$14</c:f>
              <c:numCache>
                <c:formatCode>General</c:formatCode>
                <c:ptCount val="1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89</c:v>
                </c:pt>
                <c:pt idx="7">
                  <c:v>88</c:v>
                </c:pt>
                <c:pt idx="8">
                  <c:v>87</c:v>
                </c:pt>
                <c:pt idx="9">
                  <c:v>86</c:v>
                </c:pt>
                <c:pt idx="10">
                  <c:v>85</c:v>
                </c:pt>
                <c:pt idx="11">
                  <c:v>82</c:v>
                </c:pt>
                <c:pt idx="12">
                  <c:v>79</c:v>
                </c:pt>
                <c:pt idx="13">
                  <c:v>76</c:v>
                </c:pt>
                <c:pt idx="14">
                  <c:v>73</c:v>
                </c:pt>
                <c:pt idx="15">
                  <c:v>70</c:v>
                </c:pt>
              </c:numCache>
            </c:numRef>
          </c:val>
        </c:ser>
        <c:ser>
          <c:idx val="6"/>
          <c:order val="5"/>
          <c:tx>
            <c:strRef>
              <c:f>'Studio 1'!$G$15</c:f>
              <c:strCache>
                <c:ptCount val="1"/>
                <c:pt idx="0">
                  <c:v>UNI 717-2 Solaio senza pavimento</c:v>
                </c:pt>
              </c:strCache>
            </c:strRef>
          </c:tx>
          <c:spPr>
            <a:ln>
              <a:solidFill>
                <a:srgbClr val="92D050"/>
              </a:solidFill>
              <a:prstDash val="sysDot"/>
            </a:ln>
          </c:spPr>
          <c:marker>
            <c:symbol val="none"/>
          </c:marker>
          <c:val>
            <c:numRef>
              <c:f>'Studio 1'!$H$15:$W$15</c:f>
              <c:numCache>
                <c:formatCode>General</c:formatCode>
                <c:ptCount val="16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56</c:v>
                </c:pt>
                <c:pt idx="7">
                  <c:v>55</c:v>
                </c:pt>
                <c:pt idx="8">
                  <c:v>54</c:v>
                </c:pt>
                <c:pt idx="9">
                  <c:v>53</c:v>
                </c:pt>
                <c:pt idx="10">
                  <c:v>52</c:v>
                </c:pt>
                <c:pt idx="11">
                  <c:v>49</c:v>
                </c:pt>
                <c:pt idx="12">
                  <c:v>46</c:v>
                </c:pt>
                <c:pt idx="13">
                  <c:v>43</c:v>
                </c:pt>
                <c:pt idx="14">
                  <c:v>40</c:v>
                </c:pt>
                <c:pt idx="15">
                  <c:v>37</c:v>
                </c:pt>
              </c:numCache>
            </c:numRef>
          </c:val>
        </c:ser>
        <c:ser>
          <c:idx val="7"/>
          <c:order val="6"/>
          <c:tx>
            <c:strRef>
              <c:f>'Studio 1'!$G$16</c:f>
              <c:strCache>
                <c:ptCount val="1"/>
                <c:pt idx="0">
                  <c:v>UNI 717-2 Solaio con pavimento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none"/>
          </c:marker>
          <c:val>
            <c:numRef>
              <c:f>'Studio 1'!$H$16:$W$16</c:f>
              <c:numCache>
                <c:formatCode>General</c:formatCode>
                <c:ptCount val="16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  <c:pt idx="8">
                  <c:v>51</c:v>
                </c:pt>
                <c:pt idx="9">
                  <c:v>50</c:v>
                </c:pt>
                <c:pt idx="10">
                  <c:v>49</c:v>
                </c:pt>
                <c:pt idx="11">
                  <c:v>46</c:v>
                </c:pt>
                <c:pt idx="12">
                  <c:v>43</c:v>
                </c:pt>
                <c:pt idx="13">
                  <c:v>40</c:v>
                </c:pt>
                <c:pt idx="14">
                  <c:v>37</c:v>
                </c:pt>
                <c:pt idx="15">
                  <c:v>34</c:v>
                </c:pt>
              </c:numCache>
            </c:numRef>
          </c:val>
        </c:ser>
        <c:ser>
          <c:idx val="8"/>
          <c:order val="7"/>
          <c:tx>
            <c:strRef>
              <c:f>'Studio 1'!$G$17</c:f>
              <c:strCache>
                <c:ptCount val="1"/>
                <c:pt idx="0">
                  <c:v>UNI 717-2 Pavimento con battiscopa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'Studio 1'!$H$17:$W$17</c:f>
              <c:numCache>
                <c:formatCode>General</c:formatCode>
                <c:ptCount val="16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54</c:v>
                </c:pt>
                <c:pt idx="7">
                  <c:v>53</c:v>
                </c:pt>
                <c:pt idx="8">
                  <c:v>52</c:v>
                </c:pt>
                <c:pt idx="9">
                  <c:v>51</c:v>
                </c:pt>
                <c:pt idx="10">
                  <c:v>50</c:v>
                </c:pt>
                <c:pt idx="11">
                  <c:v>47</c:v>
                </c:pt>
                <c:pt idx="12">
                  <c:v>44</c:v>
                </c:pt>
                <c:pt idx="13">
                  <c:v>41</c:v>
                </c:pt>
                <c:pt idx="14">
                  <c:v>38</c:v>
                </c:pt>
                <c:pt idx="15">
                  <c:v>35</c:v>
                </c:pt>
              </c:numCache>
            </c:numRef>
          </c:val>
        </c:ser>
        <c:marker val="1"/>
        <c:axId val="55302016"/>
        <c:axId val="55316480"/>
      </c:lineChart>
      <c:catAx>
        <c:axId val="55302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Frequenza [HZ]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55316480"/>
        <c:crosses val="autoZero"/>
        <c:auto val="1"/>
        <c:lblAlgn val="ctr"/>
        <c:lblOffset val="100"/>
      </c:catAx>
      <c:valAx>
        <c:axId val="55316480"/>
        <c:scaling>
          <c:orientation val="minMax"/>
          <c:min val="2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L'n [dB]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5302016"/>
        <c:crosses val="autoZero"/>
        <c:crossBetween val="between"/>
        <c:majorUnit val="5"/>
        <c:minorUnit val="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anchor="ctr" anchorCtr="1"/>
          <a:lstStyle/>
          <a:p>
            <a:pPr>
              <a:defRPr/>
            </a:pPr>
            <a:r>
              <a:rPr lang="it-IT" sz="1200" dirty="0"/>
              <a:t>Ambiente 2</a:t>
            </a:r>
          </a:p>
        </c:rich>
      </c:tx>
      <c:layout>
        <c:manualLayout>
          <c:xMode val="edge"/>
          <c:yMode val="edge"/>
          <c:x val="0.39670087719298336"/>
          <c:y val="0"/>
        </c:manualLayout>
      </c:layout>
    </c:title>
    <c:plotArea>
      <c:layout>
        <c:manualLayout>
          <c:layoutTarget val="inner"/>
          <c:xMode val="edge"/>
          <c:yMode val="edge"/>
          <c:x val="0.16683825507091229"/>
          <c:y val="6.8576521283731123E-2"/>
          <c:w val="0.83316174492908768"/>
          <c:h val="0.7377933615639477"/>
        </c:manualLayout>
      </c:layout>
      <c:lineChart>
        <c:grouping val="standard"/>
        <c:ser>
          <c:idx val="1"/>
          <c:order val="0"/>
          <c:tx>
            <c:strRef>
              <c:f>'Studio 2'!$B$7</c:f>
              <c:strCache>
                <c:ptCount val="1"/>
                <c:pt idx="0">
                  <c:v>1 - Solaio grezzo</c:v>
                </c:pt>
              </c:strCache>
            </c:strRef>
          </c:tx>
          <c:marker>
            <c:symbol val="none"/>
          </c:marker>
          <c:cat>
            <c:numRef>
              <c:f>'Studio 2'!$H$6:$W$6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2'!$H$7:$W$7</c:f>
              <c:numCache>
                <c:formatCode>General</c:formatCode>
                <c:ptCount val="16"/>
                <c:pt idx="0">
                  <c:v>68.5</c:v>
                </c:pt>
                <c:pt idx="1">
                  <c:v>74</c:v>
                </c:pt>
                <c:pt idx="2">
                  <c:v>70.5</c:v>
                </c:pt>
                <c:pt idx="3">
                  <c:v>69.2</c:v>
                </c:pt>
                <c:pt idx="4">
                  <c:v>72.400000000000006</c:v>
                </c:pt>
                <c:pt idx="5">
                  <c:v>73</c:v>
                </c:pt>
                <c:pt idx="6">
                  <c:v>76.5</c:v>
                </c:pt>
                <c:pt idx="7">
                  <c:v>75.900000000000006</c:v>
                </c:pt>
                <c:pt idx="8">
                  <c:v>76.3</c:v>
                </c:pt>
                <c:pt idx="9">
                  <c:v>77.599999999999994</c:v>
                </c:pt>
                <c:pt idx="10">
                  <c:v>77.2</c:v>
                </c:pt>
                <c:pt idx="11">
                  <c:v>79.900000000000006</c:v>
                </c:pt>
                <c:pt idx="12">
                  <c:v>81.099999999999994</c:v>
                </c:pt>
                <c:pt idx="13">
                  <c:v>82.9</c:v>
                </c:pt>
                <c:pt idx="14">
                  <c:v>83.8</c:v>
                </c:pt>
                <c:pt idx="15">
                  <c:v>84.4</c:v>
                </c:pt>
              </c:numCache>
            </c:numRef>
          </c:val>
        </c:ser>
        <c:ser>
          <c:idx val="2"/>
          <c:order val="1"/>
          <c:tx>
            <c:strRef>
              <c:f>'Studio 2'!$B$8</c:f>
              <c:strCache>
                <c:ptCount val="1"/>
                <c:pt idx="0">
                  <c:v>2-Solaio con massetto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'Studio 2'!$H$6:$W$6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2'!$H$8:$W$8</c:f>
              <c:numCache>
                <c:formatCode>General</c:formatCode>
                <c:ptCount val="16"/>
                <c:pt idx="0">
                  <c:v>63.4</c:v>
                </c:pt>
                <c:pt idx="1">
                  <c:v>66.599999999999994</c:v>
                </c:pt>
                <c:pt idx="2">
                  <c:v>66.900000000000006</c:v>
                </c:pt>
                <c:pt idx="3">
                  <c:v>65.8</c:v>
                </c:pt>
                <c:pt idx="4">
                  <c:v>65.900000000000006</c:v>
                </c:pt>
                <c:pt idx="5">
                  <c:v>63.5</c:v>
                </c:pt>
                <c:pt idx="6">
                  <c:v>65.599999999999994</c:v>
                </c:pt>
                <c:pt idx="7">
                  <c:v>62.6</c:v>
                </c:pt>
                <c:pt idx="8">
                  <c:v>61.3</c:v>
                </c:pt>
                <c:pt idx="9">
                  <c:v>59.9</c:v>
                </c:pt>
                <c:pt idx="10">
                  <c:v>58.5</c:v>
                </c:pt>
                <c:pt idx="11">
                  <c:v>56.8</c:v>
                </c:pt>
                <c:pt idx="12">
                  <c:v>54.7</c:v>
                </c:pt>
                <c:pt idx="13">
                  <c:v>52.8</c:v>
                </c:pt>
                <c:pt idx="14">
                  <c:v>51.8</c:v>
                </c:pt>
                <c:pt idx="15">
                  <c:v>49.1</c:v>
                </c:pt>
              </c:numCache>
            </c:numRef>
          </c:val>
        </c:ser>
        <c:ser>
          <c:idx val="3"/>
          <c:order val="2"/>
          <c:tx>
            <c:strRef>
              <c:f>'Studio 2'!$B$9</c:f>
              <c:strCache>
                <c:ptCount val="1"/>
                <c:pt idx="0">
                  <c:v>3-Solaio con pavimento</c:v>
                </c:pt>
              </c:strCache>
            </c:strRef>
          </c:tx>
          <c:marker>
            <c:symbol val="none"/>
          </c:marker>
          <c:cat>
            <c:numRef>
              <c:f>'Studio 2'!$H$6:$W$6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2'!$H$9:$W$9</c:f>
              <c:numCache>
                <c:formatCode>General</c:formatCode>
                <c:ptCount val="16"/>
                <c:pt idx="0">
                  <c:v>62.8</c:v>
                </c:pt>
                <c:pt idx="1">
                  <c:v>65.900000000000006</c:v>
                </c:pt>
                <c:pt idx="2">
                  <c:v>64.900000000000006</c:v>
                </c:pt>
                <c:pt idx="3">
                  <c:v>61.9</c:v>
                </c:pt>
                <c:pt idx="4">
                  <c:v>59.5</c:v>
                </c:pt>
                <c:pt idx="5">
                  <c:v>55.6</c:v>
                </c:pt>
                <c:pt idx="6">
                  <c:v>57.4</c:v>
                </c:pt>
                <c:pt idx="7">
                  <c:v>53.7</c:v>
                </c:pt>
                <c:pt idx="8">
                  <c:v>49.5</c:v>
                </c:pt>
                <c:pt idx="9">
                  <c:v>44.7</c:v>
                </c:pt>
                <c:pt idx="10">
                  <c:v>42.9</c:v>
                </c:pt>
                <c:pt idx="11">
                  <c:v>38.1</c:v>
                </c:pt>
                <c:pt idx="12">
                  <c:v>34.1</c:v>
                </c:pt>
                <c:pt idx="13">
                  <c:v>28.7</c:v>
                </c:pt>
                <c:pt idx="14">
                  <c:v>27.2</c:v>
                </c:pt>
                <c:pt idx="15">
                  <c:v>23.9</c:v>
                </c:pt>
              </c:numCache>
            </c:numRef>
          </c:val>
        </c:ser>
        <c:ser>
          <c:idx val="4"/>
          <c:order val="3"/>
          <c:tx>
            <c:strRef>
              <c:f>'Studio 2'!$B$10</c:f>
              <c:strCache>
                <c:ptCount val="1"/>
                <c:pt idx="0">
                  <c:v>4-Solaio con pavimento e battiscopa</c:v>
                </c:pt>
              </c:strCache>
            </c:strRef>
          </c:tx>
          <c:marker>
            <c:symbol val="none"/>
          </c:marker>
          <c:cat>
            <c:numRef>
              <c:f>'Studio 2'!$H$6:$W$6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'Studio 2'!$H$10:$W$10</c:f>
              <c:numCache>
                <c:formatCode>General</c:formatCode>
                <c:ptCount val="16"/>
                <c:pt idx="0">
                  <c:v>60.8</c:v>
                </c:pt>
                <c:pt idx="1">
                  <c:v>64.099999999999994</c:v>
                </c:pt>
                <c:pt idx="2">
                  <c:v>64.900000000000006</c:v>
                </c:pt>
                <c:pt idx="3">
                  <c:v>63.7</c:v>
                </c:pt>
                <c:pt idx="4">
                  <c:v>61.5</c:v>
                </c:pt>
                <c:pt idx="5">
                  <c:v>58.9</c:v>
                </c:pt>
                <c:pt idx="6">
                  <c:v>58.5</c:v>
                </c:pt>
                <c:pt idx="7">
                  <c:v>55.5</c:v>
                </c:pt>
                <c:pt idx="8">
                  <c:v>51.6</c:v>
                </c:pt>
                <c:pt idx="9">
                  <c:v>48</c:v>
                </c:pt>
                <c:pt idx="10">
                  <c:v>45.8</c:v>
                </c:pt>
                <c:pt idx="11">
                  <c:v>41.9</c:v>
                </c:pt>
                <c:pt idx="12">
                  <c:v>36.5</c:v>
                </c:pt>
                <c:pt idx="13">
                  <c:v>29.9</c:v>
                </c:pt>
                <c:pt idx="14">
                  <c:v>26.5</c:v>
                </c:pt>
                <c:pt idx="15">
                  <c:v>22.6</c:v>
                </c:pt>
              </c:numCache>
            </c:numRef>
          </c:val>
        </c:ser>
        <c:ser>
          <c:idx val="0"/>
          <c:order val="4"/>
          <c:tx>
            <c:strRef>
              <c:f>'Studio 2'!$G$14</c:f>
              <c:strCache>
                <c:ptCount val="1"/>
                <c:pt idx="0">
                  <c:v>UNI 717-2 Solaio grezzo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'Studio 2'!$H$14:$W$14</c:f>
              <c:numCache>
                <c:formatCode>General</c:formatCode>
                <c:ptCount val="16"/>
                <c:pt idx="0">
                  <c:v>91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91</c:v>
                </c:pt>
                <c:pt idx="6">
                  <c:v>90</c:v>
                </c:pt>
                <c:pt idx="7">
                  <c:v>89</c:v>
                </c:pt>
                <c:pt idx="8">
                  <c:v>88</c:v>
                </c:pt>
                <c:pt idx="9">
                  <c:v>87</c:v>
                </c:pt>
                <c:pt idx="10">
                  <c:v>86</c:v>
                </c:pt>
                <c:pt idx="11">
                  <c:v>83</c:v>
                </c:pt>
                <c:pt idx="12">
                  <c:v>80</c:v>
                </c:pt>
                <c:pt idx="13">
                  <c:v>77</c:v>
                </c:pt>
                <c:pt idx="14">
                  <c:v>74</c:v>
                </c:pt>
                <c:pt idx="15">
                  <c:v>71</c:v>
                </c:pt>
              </c:numCache>
            </c:numRef>
          </c:val>
        </c:ser>
        <c:ser>
          <c:idx val="6"/>
          <c:order val="5"/>
          <c:tx>
            <c:strRef>
              <c:f>'Studio 2'!$G$15</c:f>
              <c:strCache>
                <c:ptCount val="1"/>
                <c:pt idx="0">
                  <c:v>UNI 717-2 Solaio senza pavimento</c:v>
                </c:pt>
              </c:strCache>
            </c:strRef>
          </c:tx>
          <c:spPr>
            <a:ln>
              <a:solidFill>
                <a:srgbClr val="92D050"/>
              </a:solidFill>
              <a:prstDash val="sysDot"/>
            </a:ln>
          </c:spPr>
          <c:marker>
            <c:symbol val="none"/>
          </c:marker>
          <c:val>
            <c:numRef>
              <c:f>'Studio 2'!$H$15:$W$15</c:f>
              <c:numCache>
                <c:formatCode>General</c:formatCode>
                <c:ptCount val="16"/>
                <c:pt idx="0">
                  <c:v>64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64</c:v>
                </c:pt>
                <c:pt idx="5">
                  <c:v>64</c:v>
                </c:pt>
                <c:pt idx="6">
                  <c:v>63</c:v>
                </c:pt>
                <c:pt idx="7">
                  <c:v>62</c:v>
                </c:pt>
                <c:pt idx="8">
                  <c:v>61</c:v>
                </c:pt>
                <c:pt idx="9">
                  <c:v>60</c:v>
                </c:pt>
                <c:pt idx="10">
                  <c:v>59</c:v>
                </c:pt>
                <c:pt idx="11">
                  <c:v>56</c:v>
                </c:pt>
                <c:pt idx="12">
                  <c:v>53</c:v>
                </c:pt>
                <c:pt idx="13">
                  <c:v>50</c:v>
                </c:pt>
                <c:pt idx="14">
                  <c:v>47</c:v>
                </c:pt>
                <c:pt idx="15">
                  <c:v>44</c:v>
                </c:pt>
              </c:numCache>
            </c:numRef>
          </c:val>
        </c:ser>
        <c:ser>
          <c:idx val="7"/>
          <c:order val="6"/>
          <c:tx>
            <c:strRef>
              <c:f>'Studio 2'!$G$16</c:f>
              <c:strCache>
                <c:ptCount val="1"/>
                <c:pt idx="0">
                  <c:v>UNI 717-2 Solaio con pavimento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none"/>
          </c:marker>
          <c:val>
            <c:numRef>
              <c:f>'Studio 2'!$H$16:$W$16</c:f>
              <c:numCache>
                <c:formatCode>General</c:formatCode>
                <c:ptCount val="16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  <c:pt idx="8">
                  <c:v>51</c:v>
                </c:pt>
                <c:pt idx="9">
                  <c:v>50</c:v>
                </c:pt>
                <c:pt idx="10">
                  <c:v>49</c:v>
                </c:pt>
                <c:pt idx="11">
                  <c:v>46</c:v>
                </c:pt>
                <c:pt idx="12">
                  <c:v>43</c:v>
                </c:pt>
                <c:pt idx="13">
                  <c:v>40</c:v>
                </c:pt>
                <c:pt idx="14">
                  <c:v>37</c:v>
                </c:pt>
                <c:pt idx="15">
                  <c:v>34</c:v>
                </c:pt>
              </c:numCache>
            </c:numRef>
          </c:val>
        </c:ser>
        <c:ser>
          <c:idx val="8"/>
          <c:order val="7"/>
          <c:tx>
            <c:strRef>
              <c:f>'Studio 2'!$G$17</c:f>
              <c:strCache>
                <c:ptCount val="1"/>
                <c:pt idx="0">
                  <c:v>UNI 717-2 Pavimento con battiscopa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'Studio 2'!$H$17:$W$17</c:f>
              <c:numCache>
                <c:formatCode>General</c:formatCode>
                <c:ptCount val="16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57</c:v>
                </c:pt>
                <c:pt idx="7">
                  <c:v>56</c:v>
                </c:pt>
                <c:pt idx="8">
                  <c:v>55</c:v>
                </c:pt>
                <c:pt idx="9">
                  <c:v>54</c:v>
                </c:pt>
                <c:pt idx="10">
                  <c:v>53</c:v>
                </c:pt>
                <c:pt idx="11">
                  <c:v>50</c:v>
                </c:pt>
                <c:pt idx="12">
                  <c:v>47</c:v>
                </c:pt>
                <c:pt idx="13">
                  <c:v>44</c:v>
                </c:pt>
                <c:pt idx="14">
                  <c:v>41</c:v>
                </c:pt>
                <c:pt idx="15">
                  <c:v>38</c:v>
                </c:pt>
              </c:numCache>
            </c:numRef>
          </c:val>
        </c:ser>
        <c:marker val="1"/>
        <c:axId val="55515776"/>
        <c:axId val="55522048"/>
      </c:lineChart>
      <c:catAx>
        <c:axId val="5551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Frequenza [HZ]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55522048"/>
        <c:crosses val="autoZero"/>
        <c:auto val="1"/>
        <c:lblAlgn val="ctr"/>
        <c:lblOffset val="100"/>
      </c:catAx>
      <c:valAx>
        <c:axId val="55522048"/>
        <c:scaling>
          <c:orientation val="minMax"/>
          <c:min val="2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L'n [dB]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5515776"/>
        <c:crosses val="autoZero"/>
        <c:crossBetween val="between"/>
        <c:majorUnit val="5"/>
        <c:minorUnit val="1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200" dirty="0"/>
              <a:t>Ambiente 3</a:t>
            </a:r>
          </a:p>
        </c:rich>
      </c:tx>
      <c:layout>
        <c:manualLayout>
          <c:xMode val="edge"/>
          <c:yMode val="edge"/>
          <c:x val="0.36950644510805447"/>
          <c:y val="2.6624737945492662E-2"/>
        </c:manualLayout>
      </c:layout>
    </c:title>
    <c:plotArea>
      <c:layout>
        <c:manualLayout>
          <c:layoutTarget val="inner"/>
          <c:xMode val="edge"/>
          <c:yMode val="edge"/>
          <c:x val="0.16723579100019237"/>
          <c:y val="0.1023472222222222"/>
          <c:w val="0.73906601045465314"/>
          <c:h val="0.71207547169811503"/>
        </c:manualLayout>
      </c:layout>
      <c:lineChart>
        <c:grouping val="standard"/>
        <c:ser>
          <c:idx val="1"/>
          <c:order val="0"/>
          <c:tx>
            <c:strRef>
              <c:f>Ingresso!$B$7</c:f>
              <c:strCache>
                <c:ptCount val="1"/>
                <c:pt idx="0">
                  <c:v>Solaio grezzo - L'nw 89 dB</c:v>
                </c:pt>
              </c:strCache>
            </c:strRef>
          </c:tx>
          <c:marker>
            <c:symbol val="none"/>
          </c:marker>
          <c:cat>
            <c:numRef>
              <c:f>Ingresso!$H$6:$W$6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Ingresso!$H$7:$W$7</c:f>
              <c:numCache>
                <c:formatCode>General</c:formatCode>
                <c:ptCount val="16"/>
                <c:pt idx="0">
                  <c:v>64.900000000000006</c:v>
                </c:pt>
                <c:pt idx="1">
                  <c:v>73.599999999999994</c:v>
                </c:pt>
                <c:pt idx="2">
                  <c:v>68.8</c:v>
                </c:pt>
                <c:pt idx="3">
                  <c:v>69.3</c:v>
                </c:pt>
                <c:pt idx="4">
                  <c:v>69.5</c:v>
                </c:pt>
                <c:pt idx="5">
                  <c:v>70.7</c:v>
                </c:pt>
                <c:pt idx="6">
                  <c:v>76.5</c:v>
                </c:pt>
                <c:pt idx="7">
                  <c:v>76.400000000000006</c:v>
                </c:pt>
                <c:pt idx="8">
                  <c:v>76.7</c:v>
                </c:pt>
                <c:pt idx="9">
                  <c:v>78.3</c:v>
                </c:pt>
                <c:pt idx="10">
                  <c:v>80.2</c:v>
                </c:pt>
                <c:pt idx="11">
                  <c:v>80.400000000000006</c:v>
                </c:pt>
                <c:pt idx="12">
                  <c:v>82.7</c:v>
                </c:pt>
                <c:pt idx="13">
                  <c:v>83.1</c:v>
                </c:pt>
                <c:pt idx="14">
                  <c:v>83.3</c:v>
                </c:pt>
                <c:pt idx="15">
                  <c:v>83.7</c:v>
                </c:pt>
              </c:numCache>
            </c:numRef>
          </c:val>
        </c:ser>
        <c:ser>
          <c:idx val="2"/>
          <c:order val="1"/>
          <c:tx>
            <c:strRef>
              <c:f>Ingresso!$B$8</c:f>
              <c:strCache>
                <c:ptCount val="1"/>
                <c:pt idx="0">
                  <c:v>Solaio senza pavimento - L'nw 55 dB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Ingresso!$H$6:$W$6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Ingresso!$H$8:$W$8</c:f>
              <c:numCache>
                <c:formatCode>General</c:formatCode>
                <c:ptCount val="16"/>
                <c:pt idx="0">
                  <c:v>60</c:v>
                </c:pt>
                <c:pt idx="1">
                  <c:v>67.3</c:v>
                </c:pt>
                <c:pt idx="2">
                  <c:v>62.2</c:v>
                </c:pt>
                <c:pt idx="3">
                  <c:v>60.6</c:v>
                </c:pt>
                <c:pt idx="4">
                  <c:v>56.6</c:v>
                </c:pt>
                <c:pt idx="5">
                  <c:v>52.9</c:v>
                </c:pt>
                <c:pt idx="6">
                  <c:v>56.2</c:v>
                </c:pt>
                <c:pt idx="7">
                  <c:v>56.3</c:v>
                </c:pt>
                <c:pt idx="8">
                  <c:v>55</c:v>
                </c:pt>
                <c:pt idx="9">
                  <c:v>53.8</c:v>
                </c:pt>
                <c:pt idx="10">
                  <c:v>52.9</c:v>
                </c:pt>
                <c:pt idx="11">
                  <c:v>50.8</c:v>
                </c:pt>
                <c:pt idx="12">
                  <c:v>47.2</c:v>
                </c:pt>
                <c:pt idx="13">
                  <c:v>43.1</c:v>
                </c:pt>
                <c:pt idx="14">
                  <c:v>40.5</c:v>
                </c:pt>
                <c:pt idx="15">
                  <c:v>38</c:v>
                </c:pt>
              </c:numCache>
            </c:numRef>
          </c:val>
        </c:ser>
        <c:ser>
          <c:idx val="3"/>
          <c:order val="2"/>
          <c:tx>
            <c:strRef>
              <c:f>Ingresso!$B$9</c:f>
              <c:strCache>
                <c:ptCount val="1"/>
                <c:pt idx="0">
                  <c:v>Solaio con pavimento - L'nw 52 dB</c:v>
                </c:pt>
              </c:strCache>
            </c:strRef>
          </c:tx>
          <c:marker>
            <c:symbol val="none"/>
          </c:marker>
          <c:cat>
            <c:numRef>
              <c:f>Ingresso!$H$6:$W$6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Ingresso!$H$9:$W$9</c:f>
              <c:numCache>
                <c:formatCode>General</c:formatCode>
                <c:ptCount val="16"/>
                <c:pt idx="0">
                  <c:v>57.1</c:v>
                </c:pt>
                <c:pt idx="1">
                  <c:v>62.4</c:v>
                </c:pt>
                <c:pt idx="2">
                  <c:v>61.4</c:v>
                </c:pt>
                <c:pt idx="3">
                  <c:v>59.4</c:v>
                </c:pt>
                <c:pt idx="4">
                  <c:v>55.5</c:v>
                </c:pt>
                <c:pt idx="5">
                  <c:v>53.2</c:v>
                </c:pt>
                <c:pt idx="6">
                  <c:v>54</c:v>
                </c:pt>
                <c:pt idx="7">
                  <c:v>51.8</c:v>
                </c:pt>
                <c:pt idx="8">
                  <c:v>48.9</c:v>
                </c:pt>
                <c:pt idx="9">
                  <c:v>47</c:v>
                </c:pt>
                <c:pt idx="10">
                  <c:v>45.3</c:v>
                </c:pt>
                <c:pt idx="11">
                  <c:v>41.9</c:v>
                </c:pt>
                <c:pt idx="12">
                  <c:v>37.6</c:v>
                </c:pt>
                <c:pt idx="13">
                  <c:v>34.200000000000003</c:v>
                </c:pt>
                <c:pt idx="14">
                  <c:v>34.700000000000003</c:v>
                </c:pt>
                <c:pt idx="15">
                  <c:v>33.700000000000003</c:v>
                </c:pt>
              </c:numCache>
            </c:numRef>
          </c:val>
        </c:ser>
        <c:ser>
          <c:idx val="4"/>
          <c:order val="3"/>
          <c:tx>
            <c:strRef>
              <c:f>Ingresso!$B$10</c:f>
              <c:strCache>
                <c:ptCount val="1"/>
                <c:pt idx="0">
                  <c:v>Pavimento con battiscopa - L'nw 53 dB</c:v>
                </c:pt>
              </c:strCache>
            </c:strRef>
          </c:tx>
          <c:marker>
            <c:symbol val="none"/>
          </c:marker>
          <c:cat>
            <c:numRef>
              <c:f>Ingresso!$H$6:$W$6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Ingresso!$H$10:$W$10</c:f>
              <c:numCache>
                <c:formatCode>General</c:formatCode>
                <c:ptCount val="16"/>
                <c:pt idx="0">
                  <c:v>60.5</c:v>
                </c:pt>
                <c:pt idx="1">
                  <c:v>62.2</c:v>
                </c:pt>
                <c:pt idx="2">
                  <c:v>61.8</c:v>
                </c:pt>
                <c:pt idx="3">
                  <c:v>60.8</c:v>
                </c:pt>
                <c:pt idx="4">
                  <c:v>56</c:v>
                </c:pt>
                <c:pt idx="5">
                  <c:v>52.8</c:v>
                </c:pt>
                <c:pt idx="6">
                  <c:v>55.2</c:v>
                </c:pt>
                <c:pt idx="7">
                  <c:v>53.9</c:v>
                </c:pt>
                <c:pt idx="8">
                  <c:v>49.3</c:v>
                </c:pt>
                <c:pt idx="9">
                  <c:v>46.2</c:v>
                </c:pt>
                <c:pt idx="10">
                  <c:v>42.9</c:v>
                </c:pt>
                <c:pt idx="11">
                  <c:v>42.8</c:v>
                </c:pt>
                <c:pt idx="12">
                  <c:v>38.5</c:v>
                </c:pt>
                <c:pt idx="13">
                  <c:v>34</c:v>
                </c:pt>
                <c:pt idx="14">
                  <c:v>35.1</c:v>
                </c:pt>
                <c:pt idx="15">
                  <c:v>35.9</c:v>
                </c:pt>
              </c:numCache>
            </c:numRef>
          </c:val>
        </c:ser>
        <c:ser>
          <c:idx val="0"/>
          <c:order val="4"/>
          <c:tx>
            <c:strRef>
              <c:f>Ingresso!$G$14</c:f>
              <c:strCache>
                <c:ptCount val="1"/>
                <c:pt idx="0">
                  <c:v>UNI 717-2 Solaio grezzo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Ingresso!$H$14:$W$14</c:f>
              <c:numCache>
                <c:formatCode>General</c:formatCode>
                <c:ptCount val="16"/>
                <c:pt idx="0">
                  <c:v>91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91</c:v>
                </c:pt>
                <c:pt idx="6">
                  <c:v>90</c:v>
                </c:pt>
                <c:pt idx="7">
                  <c:v>89</c:v>
                </c:pt>
                <c:pt idx="8">
                  <c:v>88</c:v>
                </c:pt>
                <c:pt idx="9">
                  <c:v>87</c:v>
                </c:pt>
                <c:pt idx="10">
                  <c:v>86</c:v>
                </c:pt>
                <c:pt idx="11">
                  <c:v>83</c:v>
                </c:pt>
                <c:pt idx="12">
                  <c:v>80</c:v>
                </c:pt>
                <c:pt idx="13">
                  <c:v>77</c:v>
                </c:pt>
                <c:pt idx="14">
                  <c:v>74</c:v>
                </c:pt>
                <c:pt idx="15">
                  <c:v>71</c:v>
                </c:pt>
              </c:numCache>
            </c:numRef>
          </c:val>
        </c:ser>
        <c:ser>
          <c:idx val="6"/>
          <c:order val="5"/>
          <c:tx>
            <c:strRef>
              <c:f>Ingresso!$G$15</c:f>
              <c:strCache>
                <c:ptCount val="1"/>
                <c:pt idx="0">
                  <c:v>UNI 717-2 Solaio senza pavimento</c:v>
                </c:pt>
              </c:strCache>
            </c:strRef>
          </c:tx>
          <c:spPr>
            <a:ln>
              <a:solidFill>
                <a:srgbClr val="92D050"/>
              </a:solidFill>
              <a:prstDash val="sysDot"/>
            </a:ln>
          </c:spPr>
          <c:marker>
            <c:symbol val="none"/>
          </c:marker>
          <c:val>
            <c:numRef>
              <c:f>Ingresso!$H$15:$W$15</c:f>
              <c:numCache>
                <c:formatCode>General</c:formatCode>
                <c:ptCount val="16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56</c:v>
                </c:pt>
                <c:pt idx="7">
                  <c:v>55</c:v>
                </c:pt>
                <c:pt idx="8">
                  <c:v>54</c:v>
                </c:pt>
                <c:pt idx="9">
                  <c:v>53</c:v>
                </c:pt>
                <c:pt idx="10">
                  <c:v>52</c:v>
                </c:pt>
                <c:pt idx="11">
                  <c:v>49</c:v>
                </c:pt>
                <c:pt idx="12">
                  <c:v>46</c:v>
                </c:pt>
                <c:pt idx="13">
                  <c:v>43</c:v>
                </c:pt>
                <c:pt idx="14">
                  <c:v>40</c:v>
                </c:pt>
                <c:pt idx="15">
                  <c:v>37</c:v>
                </c:pt>
              </c:numCache>
            </c:numRef>
          </c:val>
        </c:ser>
        <c:ser>
          <c:idx val="7"/>
          <c:order val="6"/>
          <c:tx>
            <c:strRef>
              <c:f>Ingresso!$G$16</c:f>
              <c:strCache>
                <c:ptCount val="1"/>
                <c:pt idx="0">
                  <c:v>UNI 717-2 Solaio con pavimento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none"/>
          </c:marker>
          <c:val>
            <c:numRef>
              <c:f>Ingresso!$H$16:$W$16</c:f>
              <c:numCache>
                <c:formatCode>General</c:formatCode>
                <c:ptCount val="16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  <c:pt idx="8">
                  <c:v>51</c:v>
                </c:pt>
                <c:pt idx="9">
                  <c:v>50</c:v>
                </c:pt>
                <c:pt idx="10">
                  <c:v>49</c:v>
                </c:pt>
                <c:pt idx="11">
                  <c:v>46</c:v>
                </c:pt>
                <c:pt idx="12">
                  <c:v>43</c:v>
                </c:pt>
                <c:pt idx="13">
                  <c:v>40</c:v>
                </c:pt>
                <c:pt idx="14">
                  <c:v>37</c:v>
                </c:pt>
                <c:pt idx="15">
                  <c:v>34</c:v>
                </c:pt>
              </c:numCache>
            </c:numRef>
          </c:val>
        </c:ser>
        <c:ser>
          <c:idx val="8"/>
          <c:order val="7"/>
          <c:tx>
            <c:strRef>
              <c:f>Ingresso!$G$17</c:f>
              <c:strCache>
                <c:ptCount val="1"/>
                <c:pt idx="0">
                  <c:v>UNI 717-2 Pavimento con battiscopa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Ingresso!$H$17:$W$17</c:f>
              <c:numCache>
                <c:formatCode>General</c:formatCode>
                <c:ptCount val="16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54</c:v>
                </c:pt>
                <c:pt idx="7">
                  <c:v>53</c:v>
                </c:pt>
                <c:pt idx="8">
                  <c:v>52</c:v>
                </c:pt>
                <c:pt idx="9">
                  <c:v>51</c:v>
                </c:pt>
                <c:pt idx="10">
                  <c:v>50</c:v>
                </c:pt>
                <c:pt idx="11">
                  <c:v>47</c:v>
                </c:pt>
                <c:pt idx="12">
                  <c:v>44</c:v>
                </c:pt>
                <c:pt idx="13">
                  <c:v>41</c:v>
                </c:pt>
                <c:pt idx="14">
                  <c:v>38</c:v>
                </c:pt>
                <c:pt idx="15">
                  <c:v>35</c:v>
                </c:pt>
              </c:numCache>
            </c:numRef>
          </c:val>
        </c:ser>
        <c:marker val="1"/>
        <c:axId val="55881088"/>
        <c:axId val="55895552"/>
      </c:lineChart>
      <c:catAx>
        <c:axId val="55881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Frequenza [HZ]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55895552"/>
        <c:crosses val="autoZero"/>
        <c:auto val="1"/>
        <c:lblAlgn val="ctr"/>
        <c:lblOffset val="100"/>
      </c:catAx>
      <c:valAx>
        <c:axId val="55895552"/>
        <c:scaling>
          <c:orientation val="minMax"/>
          <c:min val="2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L'n [dB]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5881088"/>
        <c:crosses val="autoZero"/>
        <c:crossBetween val="between"/>
        <c:majorUnit val="5"/>
        <c:minorUnit val="1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200" dirty="0"/>
              <a:t>Ambiente 4</a:t>
            </a:r>
          </a:p>
        </c:rich>
      </c:tx>
      <c:layout>
        <c:manualLayout>
          <c:xMode val="edge"/>
          <c:yMode val="edge"/>
          <c:x val="0.41822950835153433"/>
          <c:y val="3.6609014675052461E-2"/>
        </c:manualLayout>
      </c:layout>
    </c:title>
    <c:plotArea>
      <c:layout>
        <c:manualLayout>
          <c:layoutTarget val="inner"/>
          <c:xMode val="edge"/>
          <c:yMode val="edge"/>
          <c:x val="0.1934712865928358"/>
          <c:y val="0.11565959119496833"/>
          <c:w val="0.73531808251284703"/>
          <c:h val="0.68877882599580764"/>
        </c:manualLayout>
      </c:layout>
      <c:lineChart>
        <c:grouping val="standard"/>
        <c:ser>
          <c:idx val="1"/>
          <c:order val="0"/>
          <c:tx>
            <c:strRef>
              <c:f>Bagno!$B$7</c:f>
              <c:strCache>
                <c:ptCount val="1"/>
                <c:pt idx="0">
                  <c:v>Solaio grezzo - L'nw 87 dB</c:v>
                </c:pt>
              </c:strCache>
            </c:strRef>
          </c:tx>
          <c:marker>
            <c:symbol val="none"/>
          </c:marker>
          <c:cat>
            <c:numRef>
              <c:f>Bagno!$H$6:$W$6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Bagno!$H$7:$W$7</c:f>
              <c:numCache>
                <c:formatCode>General</c:formatCode>
                <c:ptCount val="16"/>
                <c:pt idx="0">
                  <c:v>59.8</c:v>
                </c:pt>
                <c:pt idx="1">
                  <c:v>68.900000000000006</c:v>
                </c:pt>
                <c:pt idx="2">
                  <c:v>65.900000000000006</c:v>
                </c:pt>
                <c:pt idx="3">
                  <c:v>65.7</c:v>
                </c:pt>
                <c:pt idx="4">
                  <c:v>65</c:v>
                </c:pt>
                <c:pt idx="5">
                  <c:v>69</c:v>
                </c:pt>
                <c:pt idx="6">
                  <c:v>78.3</c:v>
                </c:pt>
                <c:pt idx="7">
                  <c:v>75.900000000000006</c:v>
                </c:pt>
                <c:pt idx="8">
                  <c:v>75.599999999999994</c:v>
                </c:pt>
                <c:pt idx="9">
                  <c:v>76.3</c:v>
                </c:pt>
                <c:pt idx="10">
                  <c:v>76.3</c:v>
                </c:pt>
                <c:pt idx="11">
                  <c:v>77.599999999999994</c:v>
                </c:pt>
                <c:pt idx="12">
                  <c:v>78.599999999999994</c:v>
                </c:pt>
                <c:pt idx="13">
                  <c:v>79.2</c:v>
                </c:pt>
                <c:pt idx="14">
                  <c:v>82.1</c:v>
                </c:pt>
                <c:pt idx="15">
                  <c:v>82.5</c:v>
                </c:pt>
              </c:numCache>
            </c:numRef>
          </c:val>
        </c:ser>
        <c:ser>
          <c:idx val="2"/>
          <c:order val="1"/>
          <c:tx>
            <c:strRef>
              <c:f>Bagno!$B$8</c:f>
              <c:strCache>
                <c:ptCount val="1"/>
                <c:pt idx="0">
                  <c:v>Solaio senza pavimento - L'nw 60 dB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Bagno!$H$6:$W$6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Bagno!$H$8:$W$8</c:f>
              <c:numCache>
                <c:formatCode>General</c:formatCode>
                <c:ptCount val="16"/>
                <c:pt idx="0">
                  <c:v>63.7</c:v>
                </c:pt>
                <c:pt idx="1">
                  <c:v>67</c:v>
                </c:pt>
                <c:pt idx="2">
                  <c:v>62.4</c:v>
                </c:pt>
                <c:pt idx="3">
                  <c:v>63.7</c:v>
                </c:pt>
                <c:pt idx="4">
                  <c:v>61.3</c:v>
                </c:pt>
                <c:pt idx="5">
                  <c:v>59.4</c:v>
                </c:pt>
                <c:pt idx="6">
                  <c:v>65.099999999999994</c:v>
                </c:pt>
                <c:pt idx="7">
                  <c:v>62.1</c:v>
                </c:pt>
                <c:pt idx="8">
                  <c:v>59.1</c:v>
                </c:pt>
                <c:pt idx="9">
                  <c:v>59.6</c:v>
                </c:pt>
                <c:pt idx="10">
                  <c:v>58.7</c:v>
                </c:pt>
                <c:pt idx="11">
                  <c:v>55.9</c:v>
                </c:pt>
                <c:pt idx="12">
                  <c:v>52.3</c:v>
                </c:pt>
                <c:pt idx="13">
                  <c:v>49.1</c:v>
                </c:pt>
                <c:pt idx="14">
                  <c:v>45.4</c:v>
                </c:pt>
                <c:pt idx="15">
                  <c:v>41.5</c:v>
                </c:pt>
              </c:numCache>
            </c:numRef>
          </c:val>
        </c:ser>
        <c:ser>
          <c:idx val="3"/>
          <c:order val="2"/>
          <c:tx>
            <c:strRef>
              <c:f>Bagno!$B$9</c:f>
              <c:strCache>
                <c:ptCount val="1"/>
                <c:pt idx="0">
                  <c:v>Solaio con pavimento e finiture - L'nw 62 dB</c:v>
                </c:pt>
              </c:strCache>
            </c:strRef>
          </c:tx>
          <c:marker>
            <c:symbol val="none"/>
          </c:marker>
          <c:cat>
            <c:numRef>
              <c:f>Bagno!$H$6:$W$6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Bagno!$H$9:$W$9</c:f>
              <c:numCache>
                <c:formatCode>General</c:formatCode>
                <c:ptCount val="16"/>
                <c:pt idx="0">
                  <c:v>62.5</c:v>
                </c:pt>
                <c:pt idx="1">
                  <c:v>69.3</c:v>
                </c:pt>
                <c:pt idx="2">
                  <c:v>64.599999999999994</c:v>
                </c:pt>
                <c:pt idx="3">
                  <c:v>64</c:v>
                </c:pt>
                <c:pt idx="4">
                  <c:v>61.7</c:v>
                </c:pt>
                <c:pt idx="5">
                  <c:v>63.8</c:v>
                </c:pt>
                <c:pt idx="6">
                  <c:v>65.7</c:v>
                </c:pt>
                <c:pt idx="7">
                  <c:v>63.2</c:v>
                </c:pt>
                <c:pt idx="8">
                  <c:v>59.3</c:v>
                </c:pt>
                <c:pt idx="9">
                  <c:v>59.6</c:v>
                </c:pt>
                <c:pt idx="10">
                  <c:v>58.9</c:v>
                </c:pt>
                <c:pt idx="11">
                  <c:v>56.8</c:v>
                </c:pt>
                <c:pt idx="12">
                  <c:v>55.6</c:v>
                </c:pt>
                <c:pt idx="13">
                  <c:v>54.7</c:v>
                </c:pt>
                <c:pt idx="14">
                  <c:v>52.7</c:v>
                </c:pt>
                <c:pt idx="15">
                  <c:v>49.7</c:v>
                </c:pt>
              </c:numCache>
            </c:numRef>
          </c:val>
        </c:ser>
        <c:ser>
          <c:idx val="4"/>
          <c:order val="3"/>
          <c:tx>
            <c:strRef>
              <c:f>Bagno!$B$10</c:f>
              <c:strCache>
                <c:ptCount val="1"/>
                <c:pt idx="0">
                  <c:v>Solaio con pavimento e finiture bis - L'nw 60 dB</c:v>
                </c:pt>
              </c:strCache>
            </c:strRef>
          </c:tx>
          <c:marker>
            <c:symbol val="none"/>
          </c:marker>
          <c:cat>
            <c:numRef>
              <c:f>Bagno!$H$6:$W$6</c:f>
              <c:numCache>
                <c:formatCode>General</c:formatCode>
                <c:ptCount val="16"/>
                <c:pt idx="0">
                  <c:v>100</c:v>
                </c:pt>
                <c:pt idx="1">
                  <c:v>125</c:v>
                </c:pt>
                <c:pt idx="2">
                  <c:v>160</c:v>
                </c:pt>
                <c:pt idx="3">
                  <c:v>200</c:v>
                </c:pt>
                <c:pt idx="4">
                  <c:v>250</c:v>
                </c:pt>
                <c:pt idx="5">
                  <c:v>315</c:v>
                </c:pt>
                <c:pt idx="6">
                  <c:v>400</c:v>
                </c:pt>
                <c:pt idx="7">
                  <c:v>500</c:v>
                </c:pt>
                <c:pt idx="8">
                  <c:v>630</c:v>
                </c:pt>
                <c:pt idx="9">
                  <c:v>800</c:v>
                </c:pt>
                <c:pt idx="10">
                  <c:v>1000</c:v>
                </c:pt>
                <c:pt idx="11">
                  <c:v>1250</c:v>
                </c:pt>
                <c:pt idx="12">
                  <c:v>1600</c:v>
                </c:pt>
                <c:pt idx="13">
                  <c:v>2000</c:v>
                </c:pt>
                <c:pt idx="14">
                  <c:v>2500</c:v>
                </c:pt>
                <c:pt idx="15">
                  <c:v>3150</c:v>
                </c:pt>
              </c:numCache>
            </c:numRef>
          </c:cat>
          <c:val>
            <c:numRef>
              <c:f>Bagno!$H$10:$W$10</c:f>
              <c:numCache>
                <c:formatCode>General</c:formatCode>
                <c:ptCount val="16"/>
                <c:pt idx="0">
                  <c:v>65.900000000000006</c:v>
                </c:pt>
                <c:pt idx="1">
                  <c:v>66</c:v>
                </c:pt>
                <c:pt idx="2">
                  <c:v>62.4</c:v>
                </c:pt>
                <c:pt idx="3">
                  <c:v>60.9</c:v>
                </c:pt>
                <c:pt idx="4">
                  <c:v>60.6</c:v>
                </c:pt>
                <c:pt idx="5">
                  <c:v>60.6</c:v>
                </c:pt>
                <c:pt idx="6">
                  <c:v>63.2</c:v>
                </c:pt>
                <c:pt idx="7">
                  <c:v>60.2</c:v>
                </c:pt>
                <c:pt idx="8">
                  <c:v>58</c:v>
                </c:pt>
                <c:pt idx="9">
                  <c:v>57.5</c:v>
                </c:pt>
                <c:pt idx="10">
                  <c:v>56</c:v>
                </c:pt>
                <c:pt idx="11">
                  <c:v>55.4</c:v>
                </c:pt>
                <c:pt idx="12">
                  <c:v>52.9</c:v>
                </c:pt>
                <c:pt idx="13">
                  <c:v>51.8</c:v>
                </c:pt>
                <c:pt idx="14">
                  <c:v>47.9</c:v>
                </c:pt>
                <c:pt idx="15">
                  <c:v>43.5</c:v>
                </c:pt>
              </c:numCache>
            </c:numRef>
          </c:val>
        </c:ser>
        <c:ser>
          <c:idx val="0"/>
          <c:order val="4"/>
          <c:tx>
            <c:strRef>
              <c:f>Bagno!$G$14</c:f>
              <c:strCache>
                <c:ptCount val="1"/>
                <c:pt idx="0">
                  <c:v>UNI 717-2 Solaio grezzo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Bagno!$H$14:$W$14</c:f>
              <c:numCache>
                <c:formatCode>General</c:formatCode>
                <c:ptCount val="16"/>
                <c:pt idx="0">
                  <c:v>89</c:v>
                </c:pt>
                <c:pt idx="1">
                  <c:v>89</c:v>
                </c:pt>
                <c:pt idx="2">
                  <c:v>89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88</c:v>
                </c:pt>
                <c:pt idx="7">
                  <c:v>87</c:v>
                </c:pt>
                <c:pt idx="8">
                  <c:v>86</c:v>
                </c:pt>
                <c:pt idx="9">
                  <c:v>85</c:v>
                </c:pt>
                <c:pt idx="10">
                  <c:v>84</c:v>
                </c:pt>
                <c:pt idx="11">
                  <c:v>81</c:v>
                </c:pt>
                <c:pt idx="12">
                  <c:v>78</c:v>
                </c:pt>
                <c:pt idx="13">
                  <c:v>75</c:v>
                </c:pt>
                <c:pt idx="14">
                  <c:v>72</c:v>
                </c:pt>
                <c:pt idx="15">
                  <c:v>69</c:v>
                </c:pt>
              </c:numCache>
            </c:numRef>
          </c:val>
        </c:ser>
        <c:ser>
          <c:idx val="6"/>
          <c:order val="5"/>
          <c:tx>
            <c:strRef>
              <c:f>Bagno!$G$15</c:f>
              <c:strCache>
                <c:ptCount val="1"/>
                <c:pt idx="0">
                  <c:v>UNI 717-2 Solaio senza pavimento</c:v>
                </c:pt>
              </c:strCache>
            </c:strRef>
          </c:tx>
          <c:spPr>
            <a:ln>
              <a:solidFill>
                <a:srgbClr val="92D050"/>
              </a:solidFill>
              <a:prstDash val="sysDot"/>
            </a:ln>
          </c:spPr>
          <c:marker>
            <c:symbol val="none"/>
          </c:marker>
          <c:val>
            <c:numRef>
              <c:f>Bagno!$H$15:$W$15</c:f>
              <c:numCache>
                <c:formatCode>General</c:formatCode>
                <c:ptCount val="16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61</c:v>
                </c:pt>
                <c:pt idx="7">
                  <c:v>60</c:v>
                </c:pt>
                <c:pt idx="8">
                  <c:v>59</c:v>
                </c:pt>
                <c:pt idx="9">
                  <c:v>58</c:v>
                </c:pt>
                <c:pt idx="10">
                  <c:v>57</c:v>
                </c:pt>
                <c:pt idx="11">
                  <c:v>54</c:v>
                </c:pt>
                <c:pt idx="12">
                  <c:v>51</c:v>
                </c:pt>
                <c:pt idx="13">
                  <c:v>48</c:v>
                </c:pt>
                <c:pt idx="14">
                  <c:v>45</c:v>
                </c:pt>
                <c:pt idx="15">
                  <c:v>42</c:v>
                </c:pt>
              </c:numCache>
            </c:numRef>
          </c:val>
        </c:ser>
        <c:ser>
          <c:idx val="7"/>
          <c:order val="6"/>
          <c:tx>
            <c:strRef>
              <c:f>Bagno!$G$16</c:f>
              <c:strCache>
                <c:ptCount val="1"/>
                <c:pt idx="0">
                  <c:v>UNI 717-2 Solaio con pavimento e finiture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none"/>
          </c:marker>
          <c:val>
            <c:numRef>
              <c:f>Bagno!$H$16:$W$16</c:f>
              <c:numCache>
                <c:formatCode>General</c:formatCode>
                <c:ptCount val="16"/>
                <c:pt idx="0">
                  <c:v>64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64</c:v>
                </c:pt>
                <c:pt idx="5">
                  <c:v>64</c:v>
                </c:pt>
                <c:pt idx="6">
                  <c:v>63</c:v>
                </c:pt>
                <c:pt idx="7">
                  <c:v>62</c:v>
                </c:pt>
                <c:pt idx="8">
                  <c:v>61</c:v>
                </c:pt>
                <c:pt idx="9">
                  <c:v>60</c:v>
                </c:pt>
                <c:pt idx="10">
                  <c:v>59</c:v>
                </c:pt>
                <c:pt idx="11">
                  <c:v>56</c:v>
                </c:pt>
                <c:pt idx="12">
                  <c:v>53</c:v>
                </c:pt>
                <c:pt idx="13">
                  <c:v>50</c:v>
                </c:pt>
                <c:pt idx="14">
                  <c:v>47</c:v>
                </c:pt>
                <c:pt idx="15">
                  <c:v>44</c:v>
                </c:pt>
              </c:numCache>
            </c:numRef>
          </c:val>
        </c:ser>
        <c:ser>
          <c:idx val="8"/>
          <c:order val="7"/>
          <c:tx>
            <c:strRef>
              <c:f>Bagno!$G$17</c:f>
              <c:strCache>
                <c:ptCount val="1"/>
                <c:pt idx="0">
                  <c:v>UNI 717-2 Solaio con pavimento e finiture bis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Bagno!$H$17:$W$17</c:f>
              <c:numCache>
                <c:formatCode>General</c:formatCode>
                <c:ptCount val="16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61</c:v>
                </c:pt>
                <c:pt idx="7">
                  <c:v>60</c:v>
                </c:pt>
                <c:pt idx="8">
                  <c:v>59</c:v>
                </c:pt>
                <c:pt idx="9">
                  <c:v>58</c:v>
                </c:pt>
                <c:pt idx="10">
                  <c:v>57</c:v>
                </c:pt>
                <c:pt idx="11">
                  <c:v>54</c:v>
                </c:pt>
                <c:pt idx="12">
                  <c:v>51</c:v>
                </c:pt>
                <c:pt idx="13">
                  <c:v>48</c:v>
                </c:pt>
                <c:pt idx="14">
                  <c:v>45</c:v>
                </c:pt>
                <c:pt idx="15">
                  <c:v>42</c:v>
                </c:pt>
              </c:numCache>
            </c:numRef>
          </c:val>
        </c:ser>
        <c:marker val="1"/>
        <c:axId val="56082816"/>
        <c:axId val="56084736"/>
      </c:lineChart>
      <c:catAx>
        <c:axId val="56082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Frequenza [HZ]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56084736"/>
        <c:crosses val="autoZero"/>
        <c:auto val="1"/>
        <c:lblAlgn val="ctr"/>
        <c:lblOffset val="100"/>
      </c:catAx>
      <c:valAx>
        <c:axId val="56084736"/>
        <c:scaling>
          <c:orientation val="minMax"/>
          <c:max val="95"/>
          <c:min val="2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L'n [dB]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6082816"/>
        <c:crosses val="autoZero"/>
        <c:crossBetween val="between"/>
        <c:majorUnit val="5"/>
        <c:minorUnit val="1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anchor="b" anchorCtr="0"/>
          <a:lstStyle/>
          <a:p>
            <a:pPr>
              <a:defRPr/>
            </a:pPr>
            <a:r>
              <a:rPr lang="it-IT" sz="1600" dirty="0"/>
              <a:t>Confronto</a:t>
            </a:r>
            <a:r>
              <a:rPr lang="it-IT" sz="1600" baseline="0" dirty="0"/>
              <a:t> risultati con la classificazione </a:t>
            </a:r>
            <a:r>
              <a:rPr lang="it-IT" sz="1600" baseline="0" dirty="0" smtClean="0"/>
              <a:t>acustica </a:t>
            </a:r>
            <a:r>
              <a:rPr lang="it-IT" sz="1600" baseline="0" dirty="0"/>
              <a:t>UNI </a:t>
            </a:r>
            <a:r>
              <a:rPr lang="it-IT" sz="1600" baseline="0" dirty="0" smtClean="0"/>
              <a:t>11367</a:t>
            </a:r>
            <a:endParaRPr lang="it-IT" sz="1600" dirty="0"/>
          </a:p>
        </c:rich>
      </c:tx>
      <c:layout>
        <c:manualLayout>
          <c:xMode val="edge"/>
          <c:yMode val="edge"/>
          <c:x val="0.12804029621726343"/>
          <c:y val="2.625820568927806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L'nw</c:v>
          </c:tx>
          <c:cat>
            <c:strRef>
              <c:f>Foglio1!$B$3:$B$6</c:f>
              <c:strCache>
                <c:ptCount val="4"/>
                <c:pt idx="0">
                  <c:v>Locale 1</c:v>
                </c:pt>
                <c:pt idx="1">
                  <c:v>Locale 2</c:v>
                </c:pt>
                <c:pt idx="2">
                  <c:v>Locale 3</c:v>
                </c:pt>
                <c:pt idx="3">
                  <c:v>Locale 4</c:v>
                </c:pt>
              </c:strCache>
            </c:strRef>
          </c:cat>
          <c:val>
            <c:numRef>
              <c:f>Foglio1!$F$3:$F$6</c:f>
              <c:numCache>
                <c:formatCode>General</c:formatCode>
                <c:ptCount val="4"/>
                <c:pt idx="0">
                  <c:v>53</c:v>
                </c:pt>
                <c:pt idx="1">
                  <c:v>56</c:v>
                </c:pt>
                <c:pt idx="2">
                  <c:v>53</c:v>
                </c:pt>
                <c:pt idx="3">
                  <c:v>59</c:v>
                </c:pt>
              </c:numCache>
            </c:numRef>
          </c:val>
        </c:ser>
        <c:axId val="55936512"/>
        <c:axId val="55938048"/>
      </c:barChart>
      <c:lineChart>
        <c:grouping val="standard"/>
        <c:ser>
          <c:idx val="1"/>
          <c:order val="1"/>
          <c:tx>
            <c:strRef>
              <c:f>Foglio1!$H$2</c:f>
              <c:strCache>
                <c:ptCount val="1"/>
                <c:pt idx="0">
                  <c:v>classe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Foglio1!$H$3:$H$6</c:f>
              <c:numCache>
                <c:formatCode>General</c:formatCode>
                <c:ptCount val="4"/>
                <c:pt idx="0">
                  <c:v>53</c:v>
                </c:pt>
                <c:pt idx="1">
                  <c:v>53</c:v>
                </c:pt>
                <c:pt idx="2">
                  <c:v>53</c:v>
                </c:pt>
                <c:pt idx="3">
                  <c:v>53</c:v>
                </c:pt>
              </c:numCache>
            </c:numRef>
          </c:val>
        </c:ser>
        <c:ser>
          <c:idx val="2"/>
          <c:order val="2"/>
          <c:tx>
            <c:strRef>
              <c:f>Foglio1!$I$2</c:f>
              <c:strCache>
                <c:ptCount val="1"/>
                <c:pt idx="0">
                  <c:v>classe 2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Foglio1!$I$3:$I$6</c:f>
              <c:numCache>
                <c:formatCode>General</c:formatCode>
                <c:ptCount val="4"/>
                <c:pt idx="0">
                  <c:v>58</c:v>
                </c:pt>
                <c:pt idx="1">
                  <c:v>58</c:v>
                </c:pt>
                <c:pt idx="2">
                  <c:v>58</c:v>
                </c:pt>
                <c:pt idx="3">
                  <c:v>58</c:v>
                </c:pt>
              </c:numCache>
            </c:numRef>
          </c:val>
        </c:ser>
        <c:ser>
          <c:idx val="3"/>
          <c:order val="3"/>
          <c:tx>
            <c:strRef>
              <c:f>Foglio1!$J$2</c:f>
              <c:strCache>
                <c:ptCount val="1"/>
                <c:pt idx="0">
                  <c:v>classe 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Foglio1!$J$3:$J$6</c:f>
              <c:numCache>
                <c:formatCode>General</c:formatCode>
                <c:ptCount val="4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</c:numCache>
            </c:numRef>
          </c:val>
        </c:ser>
        <c:ser>
          <c:idx val="4"/>
          <c:order val="4"/>
          <c:tx>
            <c:strRef>
              <c:f>Foglio1!$K$2</c:f>
              <c:strCache>
                <c:ptCount val="1"/>
                <c:pt idx="0">
                  <c:v>classe 4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Foglio1!$K$3:$K$6</c:f>
              <c:numCache>
                <c:formatCode>General</c:formatCode>
                <c:ptCount val="4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</c:numCache>
            </c:numRef>
          </c:val>
        </c:ser>
        <c:marker val="1"/>
        <c:axId val="55936512"/>
        <c:axId val="55938048"/>
      </c:lineChart>
      <c:catAx>
        <c:axId val="55936512"/>
        <c:scaling>
          <c:orientation val="minMax"/>
        </c:scaling>
        <c:axPos val="b"/>
        <c:tickLblPos val="nextTo"/>
        <c:crossAx val="55938048"/>
        <c:crosses val="autoZero"/>
        <c:auto val="1"/>
        <c:lblAlgn val="ctr"/>
        <c:lblOffset val="100"/>
      </c:catAx>
      <c:valAx>
        <c:axId val="55938048"/>
        <c:scaling>
          <c:orientation val="minMax"/>
          <c:max val="70"/>
          <c:min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L'nw [dB]</a:t>
                </a:r>
              </a:p>
            </c:rich>
          </c:tx>
          <c:layout/>
        </c:title>
        <c:numFmt formatCode="General" sourceLinked="1"/>
        <c:tickLblPos val="nextTo"/>
        <c:crossAx val="55936512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8607-0CEC-437C-AB3C-D55619AE0EC7}" type="datetimeFigureOut">
              <a:rPr lang="it-IT" smtClean="0"/>
              <a:pPr/>
              <a:t>02/07/2012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1892-67EF-40F3-AE63-EAE3E506E6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1643050"/>
            <a:ext cx="428628" cy="521495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0" y="1428736"/>
            <a:ext cx="9144000" cy="900120"/>
          </a:xfrm>
          <a:prstGeom prst="rect">
            <a:avLst/>
          </a:prstGeom>
          <a:solidFill>
            <a:srgbClr val="00CC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3497263"/>
            <a:endParaRPr lang="it-IT"/>
          </a:p>
        </p:txBody>
      </p:sp>
      <p:pic>
        <p:nvPicPr>
          <p:cNvPr id="7" name="Picture 10" descr="LogoAIAufficia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852" y="171924"/>
            <a:ext cx="1080000" cy="111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25" descr="sfondo mod1.jpg"/>
          <p:cNvPicPr>
            <a:picLocks noChangeAspect="1"/>
          </p:cNvPicPr>
          <p:nvPr/>
        </p:nvPicPr>
        <p:blipFill>
          <a:blip r:embed="rId4"/>
          <a:srcRect l="32626" r="33116"/>
          <a:stretch>
            <a:fillRect/>
          </a:stretch>
        </p:blipFill>
        <p:spPr bwMode="auto">
          <a:xfrm>
            <a:off x="2980205" y="0"/>
            <a:ext cx="3183591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1643042" y="2857496"/>
            <a:ext cx="6429421" cy="34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latin typeface="Arial" pitchFamily="34" charset="0"/>
                <a:cs typeface="Arial" pitchFamily="34" charset="0"/>
              </a:rPr>
              <a:t>REQUISITI ACUSTICI PASSIVI: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b="1" dirty="0">
                <a:latin typeface="Arial" pitchFamily="34" charset="0"/>
                <a:cs typeface="Arial" pitchFamily="34" charset="0"/>
              </a:rPr>
              <a:t>ANALISI TEORICA E SPERIMENTALE DELLE PRESTAZIONI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4 DIFFERENTI MATERIALI RESILIENTI PER LA RIDUZIONE DEL RUMORE DA CALPESTIO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marL="1314450" indent="-1314450" algn="ctr" defTabSz="2374900">
              <a:tabLst>
                <a:tab pos="8801100" algn="l"/>
                <a:tab pos="9144000" algn="l"/>
              </a:tabLst>
            </a:pPr>
            <a:endParaRPr lang="it-IT" sz="3000" b="1" dirty="0">
              <a:latin typeface="Arial" pitchFamily="34" charset="0"/>
              <a:cs typeface="Arial" pitchFamily="34" charset="0"/>
            </a:endParaRPr>
          </a:p>
          <a:p>
            <a:pPr marL="1314450" indent="-1314450" algn="ctr" defTabSz="2374900">
              <a:tabLst>
                <a:tab pos="8801100" algn="l"/>
                <a:tab pos="9144000" algn="l"/>
              </a:tabLst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Alberto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Piffer </a:t>
            </a:r>
          </a:p>
          <a:p>
            <a:pPr marL="1314450" indent="-1314450" algn="ctr" defTabSz="2374900">
              <a:spcBef>
                <a:spcPts val="1000"/>
              </a:spcBef>
              <a:tabLst>
                <a:tab pos="8801100" algn="l"/>
                <a:tab pos="9144000" algn="l"/>
              </a:tabLst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Libero professionista, Trento, alberto.piffer@gmail.com</a:t>
            </a:r>
          </a:p>
          <a:p>
            <a:pPr marL="1314450" indent="-1314450" algn="ctr" defTabSz="2374900">
              <a:spcBef>
                <a:spcPts val="1000"/>
              </a:spcBef>
              <a:tabLst>
                <a:tab pos="8801100" algn="l"/>
                <a:tab pos="9144000" algn="l"/>
              </a:tabLst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1314450" indent="-1314450" algn="ctr" defTabSz="2374900">
              <a:spcBef>
                <a:spcPts val="1000"/>
              </a:spcBef>
              <a:tabLst>
                <a:tab pos="8801100" algn="l"/>
                <a:tab pos="9144000" algn="l"/>
              </a:tabLs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www.albertopiffer.it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 marL="1314450" indent="-1314450" algn="ctr" defTabSz="2374900">
              <a:spcBef>
                <a:spcPts val="1000"/>
              </a:spcBef>
              <a:tabLst>
                <a:tab pos="8801100" algn="l"/>
                <a:tab pos="9144000" algn="l"/>
              </a:tabLst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9"/>
          <p:cNvSpPr>
            <a:spLocks noChangeArrowheads="1"/>
          </p:cNvSpPr>
          <p:nvPr/>
        </p:nvSpPr>
        <p:spPr bwMode="auto">
          <a:xfrm>
            <a:off x="1357290" y="1454995"/>
            <a:ext cx="6429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ROMA </a:t>
            </a:r>
          </a:p>
          <a:p>
            <a:pPr algn="ctr">
              <a:lnSpc>
                <a:spcPct val="150000"/>
              </a:lnSpc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4 – 6 LUGLIO 2012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785795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Conclusioni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Tutti i materiali impiegati hanno portato a risultati positivi rispetto al valore limite previsto dal DPCM 05.12.97.</a:t>
            </a:r>
          </a:p>
          <a:p>
            <a:pPr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Considerando la classificazione acustica secondo la norma UNI 11367 risulta che </a:t>
            </a:r>
            <a:r>
              <a:rPr lang="it-IT" sz="1600" u="sng" dirty="0" smtClean="0">
                <a:latin typeface="Arial" pitchFamily="34" charset="0"/>
                <a:cs typeface="Arial" pitchFamily="34" charset="0"/>
              </a:rPr>
              <a:t>LA CLASSE </a:t>
            </a:r>
            <a:r>
              <a:rPr lang="it-IT" sz="1600" u="sng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it-IT" sz="1600" u="sng" dirty="0" smtClean="0">
                <a:latin typeface="Arial" pitchFamily="34" charset="0"/>
                <a:cs typeface="Arial" pitchFamily="34" charset="0"/>
              </a:rPr>
              <a:t>NON È UN MIRAGGIO!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2000231" y="250030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785794"/>
            <a:ext cx="764386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Conclusioni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La presente esperienza ha evidenziato come, contrariamente a quanto spesso si crede:</a:t>
            </a:r>
          </a:p>
          <a:p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non è stata necessaria una base teorica e una conoscenza dei dati dei 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materiali particolarmente approfondita;</a:t>
            </a:r>
          </a:p>
          <a:p>
            <a:pPr lvl="1">
              <a:buFont typeface="Arial" pitchFamily="34" charset="0"/>
              <a:buChar char="•"/>
            </a:pPr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non è stato particolarmente redditizio ricorrere ai materiali più complessi e 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costosi.</a:t>
            </a:r>
          </a:p>
          <a:p>
            <a:pPr lvl="2">
              <a:buFont typeface="Arial" pitchFamily="34" charset="0"/>
              <a:buChar char="•"/>
            </a:pP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mentre si conferma che :</a:t>
            </a:r>
          </a:p>
          <a:p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è fondamentale eseguire un’accurata stesa e nastratura dei materiali 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resilienti e la posa della fascia perimetrale;</a:t>
            </a:r>
          </a:p>
          <a:p>
            <a:pPr lvl="1">
              <a:buFont typeface="Arial" pitchFamily="34" charset="0"/>
              <a:buChar char="•"/>
            </a:pPr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l’impiego del pavimento in legno flottante ha contribuito in maniera tanto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maggiore quanto minore è risultata la prestazione del solaio su cui è stato  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posato;</a:t>
            </a:r>
          </a:p>
          <a:p>
            <a:pPr lvl="1">
              <a:buFont typeface="Arial" pitchFamily="34" charset="0"/>
              <a:buChar char="•"/>
            </a:pPr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l’uso dei modelli previsionali avrebbe consentito di calcolare il valore L’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nw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it-IT" sz="1600" dirty="0" smtClean="0">
                <a:latin typeface="Arial" pitchFamily="34" charset="0"/>
                <a:cs typeface="Arial" pitchFamily="34" charset="0"/>
              </a:rPr>
              <a:t>    sottostimando la prestazione in opera al massimo di 3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dB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785794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RINGRAZIO PER LA CORTESE ATTENZIONE.</a:t>
            </a: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endParaRPr lang="it-IT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Loc.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Aicheri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, 2 - 38015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Lavis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– Trento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E-mail: alberto.piffer@gmail.com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Web: www.albertopiffer.it</a:t>
            </a:r>
          </a:p>
        </p:txBody>
      </p:sp>
      <p:pic>
        <p:nvPicPr>
          <p:cNvPr id="5" name="Immagine 4" descr="Logo def color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71942"/>
            <a:ext cx="4320000" cy="1466306"/>
          </a:xfrm>
          <a:prstGeom prst="rect">
            <a:avLst/>
          </a:prstGeom>
        </p:spPr>
      </p:pic>
      <p:pic>
        <p:nvPicPr>
          <p:cNvPr id="6" name="Immagine 5" descr="IMG_1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29322" y="2385926"/>
            <a:ext cx="3600000" cy="2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785794"/>
            <a:ext cx="76438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Premessa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Il presente contributo è una dimostrazione pratica di quale sia l’incidenza della qualità di posa dei materiali rispetto alle loro caratteristiche fisiche e meccaniche.</a:t>
            </a: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Alla base dell’esperienza vi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sono stati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i seguenti fattori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Disponibilità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un cantiere con un solaio grezzo su cui posare 4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differenti                 </a:t>
            </a:r>
          </a:p>
          <a:p>
            <a:pPr lvl="1"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    soluzioni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materiali resilienti per la riduzione del rumore da calpestio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buFont typeface="Arial" pitchFamily="34" charset="0"/>
              <a:buChar char="•"/>
            </a:pPr>
            <a:endParaRPr lang="it-IT" sz="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Possibilità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partecipare attivamente alla posa dei materiali ed alla 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    realizzazione di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massetti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e pavimento;</a:t>
            </a:r>
          </a:p>
          <a:p>
            <a:pPr lvl="1" algn="just">
              <a:buFont typeface="Arial" pitchFamily="34" charset="0"/>
              <a:buChar char="•"/>
            </a:pPr>
            <a:endParaRPr lang="it-IT" sz="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  Possibilità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effettuare le prove di trasmissione del rumore da calpestio in 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    tutte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le fasi significative, dal solaio base al locale finito ed arredato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La filosofia dell’esperienza è stata quella di porsi il più possibile nelle condizioni di imprese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ed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artigiani che non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hanno conoscenze approfondite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parametri fisici ma che “dovrebbero” seguire le regole di buona tecnica nella realizzazione dei solai e delle opere ad essi collegate.</a:t>
            </a: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Per questo motivo, la stima tramite le relazioni previste dalla norma UNI EN 12354 è stata fatta a posteriori, scegliendo i materiali esclusivamente in base alla loro disponibilità e reperibilità sul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territorio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anziché in base alle loro prestazioni dichiarate.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810958"/>
            <a:ext cx="81439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600" b="1" dirty="0">
                <a:latin typeface="Arial" pitchFamily="34" charset="0"/>
                <a:cs typeface="Arial" pitchFamily="34" charset="0"/>
              </a:rPr>
              <a:t>Descrizione della struttura e degli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ambienti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Solaio di separazione,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fra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due unità abitative, fra il piano primo ed il sottotetto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abitabile</a:t>
            </a: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Piante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dei locali riceventi ed emittenti</a:t>
            </a: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rcRect r="52375"/>
          <a:stretch>
            <a:fillRect/>
          </a:stretch>
        </p:blipFill>
        <p:spPr bwMode="auto">
          <a:xfrm>
            <a:off x="1000100" y="4005648"/>
            <a:ext cx="2571768" cy="19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143636" y="4148524"/>
          <a:ext cx="2786082" cy="1506855"/>
        </p:xfrm>
        <a:graphic>
          <a:graphicData uri="http://schemas.openxmlformats.org/drawingml/2006/table">
            <a:tbl>
              <a:tblPr/>
              <a:tblGrid>
                <a:gridCol w="1168484"/>
                <a:gridCol w="961918"/>
                <a:gridCol w="655680"/>
              </a:tblGrid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Locale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Superficie [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it-IT" sz="1200" b="1" i="0" u="none" strike="noStrike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]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Volume [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it-IT" sz="1200" b="1" i="0" u="none" strike="noStrike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]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31.16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87.25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13.38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37.46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Arial"/>
                          <a:ea typeface="Times New Roman"/>
                          <a:cs typeface="Times New Roman"/>
                        </a:rPr>
                        <a:t>11.80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33.04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Times New Roman"/>
                          <a:cs typeface="Times New Roman"/>
                        </a:rPr>
                        <a:t>6.67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Times New Roman"/>
                          <a:cs typeface="Times New Roman"/>
                        </a:rPr>
                        <a:t>18.68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rcRect l="52917"/>
          <a:stretch>
            <a:fillRect/>
          </a:stretch>
        </p:blipFill>
        <p:spPr bwMode="auto">
          <a:xfrm>
            <a:off x="3571868" y="4005648"/>
            <a:ext cx="2542480" cy="19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338" y="873568"/>
            <a:ext cx="7200000" cy="334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945893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itchFamily="34" charset="0"/>
                <a:cs typeface="Arial" pitchFamily="34" charset="0"/>
              </a:rPr>
              <a:t>Descrizione della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strumentazione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Le verifiche in opera hanno riguardato il solo livello normalizzato del rumore da calpestio L’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nw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e sono state eseguite in accordo con le relative norme UNI EN ISO della serie 140 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717.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Le prove sono state condotte impiegando la seguente strumentazione: analizzatore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Sinus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SoundBook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MKII con microfono PCB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Piezotronics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377B02, generatore di rumore da calpestio Look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Line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EM50,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generatore di rumore impulsivo tipo “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Clappatore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it-IT" sz="1600" dirty="0"/>
              <a:t> </a:t>
            </a:r>
          </a:p>
        </p:txBody>
      </p:sp>
      <p:pic>
        <p:nvPicPr>
          <p:cNvPr id="5" name="Immagine 4" descr="SB access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600000" cy="2400000"/>
          </a:xfrm>
          <a:prstGeom prst="rect">
            <a:avLst/>
          </a:prstGeom>
        </p:spPr>
      </p:pic>
      <p:pic>
        <p:nvPicPr>
          <p:cNvPr id="7" name="Immagine 6" descr="_MG_6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429000"/>
            <a:ext cx="3435193" cy="240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41432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itchFamily="34" charset="0"/>
                <a:cs typeface="Arial" pitchFamily="34" charset="0"/>
              </a:rPr>
              <a:t>Caratteristiche dei 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materiali 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it-IT" sz="1600" dirty="0">
                <a:latin typeface="Arial" pitchFamily="34" charset="0"/>
                <a:cs typeface="Arial" pitchFamily="34" charset="0"/>
              </a:rPr>
              <a:t>Tabella 1 – Caratteristiche dei materiali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resilienti 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/>
              <a:t> 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28662" y="3224285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possibilità di posare i vari materiali ha permesso anche di fare un confronto sulle caratteristiche di lavorabilità e resistenza dei prodotti. Nella tabella 2 si riporta un prospetto riassuntivo. Oltre ai suddetti parametri operativi è stato indicizzato anche il fattore economico legato all’acquisto del materiale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600" dirty="0" smtClean="0">
                <a:latin typeface="Arial" pitchFamily="34" charset="0"/>
                <a:cs typeface="Arial" pitchFamily="34" charset="0"/>
              </a:rPr>
              <a:t>Tabella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 2 – Caratteristiche di lavorabilità e resistenza dei prodotti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/>
              <a:t> </a:t>
            </a:r>
            <a:endParaRPr lang="it-IT" sz="16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85918" y="1357298"/>
          <a:ext cx="6321550" cy="1752916"/>
        </p:xfrm>
        <a:graphic>
          <a:graphicData uri="http://schemas.openxmlformats.org/drawingml/2006/table">
            <a:tbl>
              <a:tblPr/>
              <a:tblGrid>
                <a:gridCol w="603005"/>
                <a:gridCol w="1980000"/>
                <a:gridCol w="642942"/>
                <a:gridCol w="642942"/>
                <a:gridCol w="857256"/>
                <a:gridCol w="642942"/>
                <a:gridCol w="952463"/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Tipo 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Descrizione composizione del materiale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Ambiente di posa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Spessore</a:t>
                      </a:r>
                    </a:p>
                    <a:p>
                      <a:pPr algn="ctr" fontAlgn="ctr"/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[mm]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Rigidità dinamica S’ [</a:t>
                      </a:r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MN/m</a:t>
                      </a:r>
                      <a:r>
                        <a:rPr lang="it-IT" sz="1000" b="1" i="1" u="none" strike="noStrike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Massa [</a:t>
                      </a:r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kg/m</a:t>
                      </a:r>
                      <a:r>
                        <a:rPr lang="it-IT" sz="1000" b="1" i="1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ΔL’</a:t>
                      </a:r>
                      <a:r>
                        <a:rPr lang="it-IT" sz="1000" b="1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dichiarato   [</a:t>
                      </a:r>
                      <a:r>
                        <a:rPr lang="it-IT" sz="1000" b="1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Fibra di poliestere / elastomero / tessuto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7.05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20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1.5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Foam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espanso / elastomero / tessuto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7.00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50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4.0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N.D.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doppio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Polietilene espanso reticolato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5.0+5.0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30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0.30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singolo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Polietilene espanso reticolato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5.00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60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~ 0.15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427" marR="9427" marT="9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143108" y="4929198"/>
          <a:ext cx="5559425" cy="1285868"/>
        </p:xfrm>
        <a:graphic>
          <a:graphicData uri="http://schemas.openxmlformats.org/drawingml/2006/table">
            <a:tbl>
              <a:tblPr/>
              <a:tblGrid>
                <a:gridCol w="1097280"/>
                <a:gridCol w="1115060"/>
                <a:gridCol w="1346821"/>
                <a:gridCol w="884569"/>
                <a:gridCol w="1115695"/>
              </a:tblGrid>
              <a:tr h="371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Tipo</a:t>
                      </a:r>
                      <a:endParaRPr lang="it-IT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Posa</a:t>
                      </a:r>
                      <a:endParaRPr lang="it-IT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Taglio / sagomatura</a:t>
                      </a:r>
                      <a:endParaRPr lang="it-IT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Resistenza</a:t>
                      </a:r>
                      <a:endParaRPr lang="it-IT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Costo</a:t>
                      </a:r>
                      <a:endParaRPr lang="it-IT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scarso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elevato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doppio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scarso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medio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singolo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scarso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buono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scarso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41432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Risultati locale 1: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928662" y="928670"/>
          <a:ext cx="3035584" cy="2064516"/>
        </p:xfrm>
        <a:graphic>
          <a:graphicData uri="http://schemas.openxmlformats.org/drawingml/2006/table">
            <a:tbl>
              <a:tblPr/>
              <a:tblGrid>
                <a:gridCol w="1751298"/>
                <a:gridCol w="642143"/>
                <a:gridCol w="642143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Stato realizzato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∆L’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Grezzo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Massetto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Pavimento (legno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flott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Battiscopa (legno)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teorico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29058" y="3143248"/>
            <a:ext cx="507209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latin typeface="Arial" pitchFamily="34" charset="0"/>
                <a:cs typeface="Arial" pitchFamily="34" charset="0"/>
              </a:rPr>
              <a:t>Punti critici: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spessori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ridotti al minimo per problemi di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altezza;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solaio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non omogeneo per la realizzazione in una fase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successiva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dell’ancoraggio del balcone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esterno;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fessurazione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e parziale distacco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sottofondo di alleggerito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per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gli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impianti;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difficoltà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nel sagomare il materiale a causa dei vari scansi e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una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parete rotonda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alcune zone lo strato resiliente è stato posato direttamente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sul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solaio grezzo, ricoprendo parte dell’impiantistica, a causa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degli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esigui spessori a disposizione per il sottofondo per gli 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impianti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non perfetta posa della striscia perimetrale negli angoli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causa di minime variazioni di livello del pavimento, in alcuni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punti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il battiscopa è stato posato a contatto diretto con il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pavimento.</a:t>
            </a:r>
            <a:endParaRPr lang="it-IT" sz="1300" dirty="0">
              <a:latin typeface="Arial" pitchFamily="34" charset="0"/>
              <a:cs typeface="Arial" pitchFamily="34" charset="0"/>
            </a:endParaRPr>
          </a:p>
          <a:p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ico 9"/>
          <p:cNvGraphicFramePr>
            <a:graphicFrameLocks noChangeAspect="1"/>
          </p:cNvGraphicFramePr>
          <p:nvPr/>
        </p:nvGraphicFramePr>
        <p:xfrm>
          <a:off x="571472" y="3006569"/>
          <a:ext cx="3420000" cy="385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magine 10" descr="IMG_2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928670"/>
            <a:ext cx="2689200" cy="201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41432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Risultati locale 2: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928662" y="928670"/>
          <a:ext cx="3035584" cy="2064516"/>
        </p:xfrm>
        <a:graphic>
          <a:graphicData uri="http://schemas.openxmlformats.org/drawingml/2006/table">
            <a:tbl>
              <a:tblPr/>
              <a:tblGrid>
                <a:gridCol w="1751298"/>
                <a:gridCol w="642143"/>
                <a:gridCol w="642143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Stato realizzato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∆L’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Grezzo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Massetto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Pavimento (legno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flott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Battiscopa (legno)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teorico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29058" y="3143248"/>
            <a:ext cx="507209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latin typeface="Arial" pitchFamily="34" charset="0"/>
                <a:cs typeface="Arial" pitchFamily="34" charset="0"/>
              </a:rPr>
              <a:t>Punti critici: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spessori ridotti al minimo per problemi di altezza;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solaio non omogeneo per la realizzazione in una fase    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successiva dell’ancoraggio del balcone esterno;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fessurazione e parziale distacco del sottofondo di alleggerito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per gli impianti;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difficoltà nel sagomare il materiale a causa dei vari scansi e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una parete rotonda;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in alcune zone lo strato resiliente è stato posato direttamente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sul solaio grezzo, ricoprendo parte dell’impiantistica, a causa   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degli esigui spessori a disposizione per il sottofondo per gli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impianti non perfetta posa della striscia perimetrale negli angoli;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a causa di minime variazioni di livello del pavimento, in alcuni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punti il battiscopa è stato posato a contatto diretto con il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pavimento.</a:t>
            </a:r>
          </a:p>
          <a:p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afico 13"/>
          <p:cNvGraphicFramePr>
            <a:graphicFrameLocks noChangeAspect="1"/>
          </p:cNvGraphicFramePr>
          <p:nvPr/>
        </p:nvGraphicFramePr>
        <p:xfrm>
          <a:off x="714348" y="3172403"/>
          <a:ext cx="3000397" cy="368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9" descr="IMG_276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928670"/>
            <a:ext cx="2689200" cy="201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41432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Risultati locale 3: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928662" y="928670"/>
          <a:ext cx="3035584" cy="2064516"/>
        </p:xfrm>
        <a:graphic>
          <a:graphicData uri="http://schemas.openxmlformats.org/drawingml/2006/table">
            <a:tbl>
              <a:tblPr/>
              <a:tblGrid>
                <a:gridCol w="1751298"/>
                <a:gridCol w="642143"/>
                <a:gridCol w="642143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Stato realizzato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∆L’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Grezzo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Massetto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Pavimento (legno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flott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Battiscopa (legno)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teorico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29058" y="3143248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latin typeface="Arial" pitchFamily="34" charset="0"/>
                <a:cs typeface="Arial" pitchFamily="34" charset="0"/>
              </a:rPr>
              <a:t>Punti critici: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spessori ridotti al minimo per problemi di altezza;</a:t>
            </a:r>
          </a:p>
          <a:p>
            <a:pPr lvl="0" algn="just"/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fessurazione e parziale distacco del sottofondo di alleggerito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per gli impianti;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materiale molto leggero che si muove facilmente e deve essere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fissato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al perimetro</a:t>
            </a:r>
            <a:r>
              <a:rPr lang="it-IT" sz="1400" dirty="0"/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materiale molto delicato e facilmente danneggiabile con il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passaggio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durante il lavori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a causa di minime variazioni di livello del pavimento, in alcuni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punti il battiscopa è stato posato a contatto diretto con il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pavimento.</a:t>
            </a:r>
          </a:p>
          <a:p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afico 8"/>
          <p:cNvGraphicFramePr>
            <a:graphicFrameLocks noChangeAspect="1"/>
          </p:cNvGraphicFramePr>
          <p:nvPr/>
        </p:nvGraphicFramePr>
        <p:xfrm>
          <a:off x="678722" y="3042000"/>
          <a:ext cx="3388539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magine 9" descr="IMG_2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928670"/>
            <a:ext cx="2689200" cy="201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0"/>
            <a:ext cx="428628" cy="6858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10" descr="logo aia 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5860"/>
            <a:ext cx="159989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928662" y="41432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Risultati locale 4: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928662" y="928670"/>
          <a:ext cx="3035584" cy="2151912"/>
        </p:xfrm>
        <a:graphic>
          <a:graphicData uri="http://schemas.openxmlformats.org/drawingml/2006/table">
            <a:tbl>
              <a:tblPr/>
              <a:tblGrid>
                <a:gridCol w="1751298"/>
                <a:gridCol w="642143"/>
                <a:gridCol w="642143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Stato realizzato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∆L’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Grezzo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Massetto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Pavimento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(ceramico)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Dopo il primo periodo di utilizzo del locale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59*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L’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nw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teorico</a:t>
                      </a: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36" marR="9636" marT="96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29058" y="3143248"/>
            <a:ext cx="492922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latin typeface="Arial" pitchFamily="34" charset="0"/>
                <a:cs typeface="Arial" pitchFamily="34" charset="0"/>
              </a:rPr>
              <a:t>Punti critici: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spessori ridotti al minimo per problemi di altezza;</a:t>
            </a:r>
          </a:p>
          <a:p>
            <a:pPr lvl="0" algn="just"/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fessurazione e parziale distacco del sottofondo di alleggerito </a:t>
            </a:r>
          </a:p>
          <a:p>
            <a:pPr lvl="0"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per gli impianti;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materiale molto leggero che si muove facilmente e deve essere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fissato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al perimetro</a:t>
            </a:r>
            <a:r>
              <a:rPr lang="it-IT" sz="1400" dirty="0"/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materiale molto delicato e facilmente danneggiabile con il </a:t>
            </a: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passaggio </a:t>
            </a:r>
            <a:r>
              <a:rPr lang="it-IT" sz="1300" dirty="0">
                <a:latin typeface="Arial" pitchFamily="34" charset="0"/>
                <a:cs typeface="Arial" pitchFamily="34" charset="0"/>
              </a:rPr>
              <a:t>durante il lavori</a:t>
            </a:r>
            <a:r>
              <a:rPr lang="it-IT" sz="13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300" dirty="0" smtClean="0">
                <a:latin typeface="Arial" pitchFamily="34" charset="0"/>
                <a:cs typeface="Arial" pitchFamily="34" charset="0"/>
              </a:rPr>
              <a:t> per problemi di spazio, il piatto doccia è stato fissato ai bordi</a:t>
            </a: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senza alcuno strato elastico.</a:t>
            </a:r>
          </a:p>
          <a:p>
            <a:pPr lvl="0" algn="just">
              <a:buFont typeface="Arial" pitchFamily="34" charset="0"/>
              <a:buChar char="•"/>
            </a:pPr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* miglioramento della prestazione presumibilmente dovuto </a:t>
            </a: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all’assestamento del piatto doccia e alla fessurazione dello   </a:t>
            </a: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stucco al suo perimetro. Interruzione del collegamento rigido </a:t>
            </a:r>
          </a:p>
          <a:p>
            <a:pPr algn="just"/>
            <a:r>
              <a:rPr lang="it-IT" sz="1300" dirty="0" smtClean="0">
                <a:latin typeface="Arial" pitchFamily="34" charset="0"/>
                <a:cs typeface="Arial" pitchFamily="34" charset="0"/>
              </a:rPr>
              <a:t>  tra pavimento e pareti laterali.</a:t>
            </a:r>
          </a:p>
          <a:p>
            <a:pPr lvl="0" algn="just"/>
            <a:endParaRPr lang="it-IT" sz="1300" dirty="0" smtClean="0">
              <a:latin typeface="Arial" pitchFamily="34" charset="0"/>
              <a:cs typeface="Arial" pitchFamily="34" charset="0"/>
            </a:endParaRPr>
          </a:p>
          <a:p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54" y="928670"/>
            <a:ext cx="26907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fico 9"/>
          <p:cNvGraphicFramePr>
            <a:graphicFrameLocks noChangeAspect="1"/>
          </p:cNvGraphicFramePr>
          <p:nvPr/>
        </p:nvGraphicFramePr>
        <p:xfrm>
          <a:off x="571474" y="3071810"/>
          <a:ext cx="3388539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1322</Words>
  <Application>Microsoft Office PowerPoint</Application>
  <PresentationFormat>Presentazione su schermo (4:3)</PresentationFormat>
  <Paragraphs>334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</dc:creator>
  <cp:lastModifiedBy>Elena</cp:lastModifiedBy>
  <cp:revision>19</cp:revision>
  <dcterms:created xsi:type="dcterms:W3CDTF">2012-06-28T14:30:09Z</dcterms:created>
  <dcterms:modified xsi:type="dcterms:W3CDTF">2012-07-02T09:52:24Z</dcterms:modified>
</cp:coreProperties>
</file>